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65" r:id="rId6"/>
    <p:sldId id="264" r:id="rId7"/>
    <p:sldId id="279" r:id="rId8"/>
    <p:sldId id="259" r:id="rId9"/>
    <p:sldId id="260" r:id="rId10"/>
    <p:sldId id="332" r:id="rId11"/>
    <p:sldId id="300" r:id="rId12"/>
    <p:sldId id="321" r:id="rId13"/>
    <p:sldId id="322" r:id="rId14"/>
    <p:sldId id="329" r:id="rId15"/>
    <p:sldId id="262" r:id="rId16"/>
    <p:sldId id="267" r:id="rId17"/>
    <p:sldId id="301" r:id="rId18"/>
    <p:sldId id="269" r:id="rId19"/>
    <p:sldId id="272" r:id="rId20"/>
    <p:sldId id="271" r:id="rId21"/>
    <p:sldId id="273" r:id="rId22"/>
    <p:sldId id="297" r:id="rId23"/>
    <p:sldId id="275" r:id="rId24"/>
    <p:sldId id="296" r:id="rId25"/>
  </p:sldIdLst>
  <p:sldSz cx="12192000" cy="6858000"/>
  <p:notesSz cx="6858000" cy="9144000"/>
  <p:embeddedFontLst>
    <p:embeddedFont>
      <p:font typeface="Noto Sans SC" panose="020B0200000000000000" charset="-122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8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45.xml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image" Target="../media/image13.jpeg"/><Relationship Id="rId11" Type="http://schemas.openxmlformats.org/officeDocument/2006/relationships/image" Target="../media/image12.jpeg"/><Relationship Id="rId10" Type="http://schemas.openxmlformats.org/officeDocument/2006/relationships/tags" Target="../tags/tag42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7013" y="1578749"/>
            <a:ext cx="8337975" cy="175831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zh-CN" altLang="en-US" sz="4950" b="1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研发</a:t>
            </a:r>
            <a:r>
              <a:rPr lang="en-US" altLang="zh-CN" sz="4950" b="1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B</a:t>
            </a:r>
            <a:r>
              <a:rPr lang="zh-CN" altLang="en-US" sz="4950" b="1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组</a:t>
            </a:r>
            <a:endParaRPr lang="zh-CN" altLang="en-US" sz="4950" b="1">
              <a:solidFill>
                <a:srgbClr val="595044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zh-CN" altLang="en-US" sz="4950" b="1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模型原理及对比分析结果展示</a:t>
            </a:r>
            <a:endParaRPr lang="zh-CN" altLang="en-US" sz="4950" b="1">
              <a:solidFill>
                <a:srgbClr val="595044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514600" y="4114800"/>
            <a:ext cx="3712210" cy="100711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zh-CN" altLang="en-US" sz="1700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小组成员：周葳</a:t>
            </a:r>
            <a:r>
              <a:rPr lang="en-US" altLang="zh-CN" sz="1700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 </a:t>
            </a:r>
            <a:r>
              <a:rPr lang="zh-CN" altLang="en-US" sz="1700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蒋贵思</a:t>
            </a:r>
            <a:r>
              <a:rPr lang="en-US" altLang="zh-CN" sz="1700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 </a:t>
            </a:r>
            <a:r>
              <a:rPr lang="zh-CN" altLang="en-US" sz="1700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黄正菊</a:t>
            </a:r>
            <a:r>
              <a:rPr lang="en-US" altLang="zh-CN" sz="1700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 </a:t>
            </a:r>
            <a:r>
              <a:rPr lang="zh-CN" altLang="en-US" sz="1700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陈婷</a:t>
            </a:r>
            <a:r>
              <a:rPr lang="en-US" altLang="zh-CN" sz="1700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 </a:t>
            </a:r>
            <a:r>
              <a:rPr lang="zh-CN" altLang="en-US" sz="1700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吉梦</a:t>
            </a:r>
            <a:r>
              <a:rPr lang="en-US" altLang="zh-CN" sz="1700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 </a:t>
            </a:r>
            <a:r>
              <a:rPr lang="zh-CN" altLang="en-US" sz="1700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范馨予</a:t>
            </a:r>
            <a:r>
              <a:rPr lang="en-US" altLang="zh-CN" sz="1700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 </a:t>
            </a:r>
            <a:r>
              <a:rPr lang="zh-CN" altLang="en-US" sz="1700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毕金艳</a:t>
            </a:r>
            <a:r>
              <a:rPr lang="en-US" altLang="zh-CN" sz="1700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 </a:t>
            </a:r>
            <a:r>
              <a:rPr lang="zh-CN" altLang="en-US" sz="1700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高永桥</a:t>
            </a:r>
            <a:r>
              <a:rPr lang="en-US" altLang="zh-CN" sz="1700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 </a:t>
            </a:r>
            <a:r>
              <a:rPr lang="zh-CN" altLang="en-US" sz="1700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黄田文</a:t>
            </a:r>
            <a:r>
              <a:rPr lang="en-US" altLang="zh-CN" sz="1700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 </a:t>
            </a:r>
            <a:endParaRPr lang="en-US" altLang="zh-CN" sz="1700">
              <a:solidFill>
                <a:srgbClr val="595044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zh-CN" altLang="en-US" sz="1700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田彤彬</a:t>
            </a:r>
            <a:r>
              <a:rPr lang="en-US" altLang="zh-CN" sz="1700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 </a:t>
            </a:r>
            <a:r>
              <a:rPr lang="zh-CN" altLang="en-US" sz="1700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孙朝坤</a:t>
            </a:r>
            <a:endParaRPr lang="zh-CN" altLang="en-US" sz="1700">
              <a:solidFill>
                <a:srgbClr val="595044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52235" y="4286684"/>
            <a:ext cx="2802255" cy="42481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1875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2025-06-26</a:t>
            </a:r>
            <a:endParaRPr lang="en-US" sz="1875">
              <a:solidFill>
                <a:srgbClr val="595044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6086475" y="4254270"/>
            <a:ext cx="19050" cy="522911"/>
          </a:xfrm>
          <a:prstGeom prst="rect">
            <a:avLst/>
          </a:prstGeom>
          <a:solidFill>
            <a:srgbClr val="595044">
              <a:alpha val="100000"/>
            </a:srgbClr>
          </a:solid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>
            <p:custDataLst>
              <p:tags r:id="rId2"/>
            </p:custDataLst>
          </p:nvPr>
        </p:nvSpPr>
        <p:spPr>
          <a:xfrm>
            <a:off x="2332494" y="1523386"/>
            <a:ext cx="5934984" cy="21336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9" name="TextBox 9"/>
          <p:cNvSpPr txBox="1"/>
          <p:nvPr>
            <p:custDataLst>
              <p:tags r:id="rId3"/>
            </p:custDataLst>
          </p:nvPr>
        </p:nvSpPr>
        <p:spPr>
          <a:xfrm>
            <a:off x="228371" y="228877"/>
            <a:ext cx="3577915" cy="485775"/>
          </a:xfrm>
          <a:prstGeom prst="rect">
            <a:avLst/>
          </a:prstGeom>
        </p:spPr>
        <p:txBody>
          <a:bodyPr vert="horz" wrap="square" lIns="95250" tIns="95250" rIns="47625" bIns="95250" rtlCol="0" anchor="t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2014</a:t>
            </a:r>
            <a:r>
              <a:rPr lang="zh-CN" alt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年</a:t>
            </a:r>
            <a:r>
              <a:rPr lang="en-US" altLang="zh-CN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UFWM</a:t>
            </a:r>
            <a:endParaRPr lang="en-US" altLang="zh-CN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AutoShape 12"/>
          <p:cNvSpPr/>
          <p:nvPr>
            <p:custDataLst>
              <p:tags r:id="rId4"/>
            </p:custDataLst>
          </p:nvPr>
        </p:nvSpPr>
        <p:spPr>
          <a:xfrm>
            <a:off x="305435" y="914400"/>
            <a:ext cx="3424555" cy="4432935"/>
          </a:xfrm>
          <a:prstGeom prst="rect">
            <a:avLst/>
          </a:prstGeom>
          <a:noFill/>
        </p:spPr>
        <p:txBody>
          <a:bodyPr vert="horz" wrap="square" lIns="68770" tIns="68770" rIns="34385" bIns="68770" rtlCol="0" anchor="t" anchorCtr="1">
            <a:noAutofit/>
          </a:bodyPr>
          <a:lstStyle/>
          <a:p>
            <a:pPr indent="457200" algn="l" fontAlgn="auto">
              <a:lnSpc>
                <a:spcPct val="140000"/>
              </a:lnSpc>
              <a:spcBef>
                <a:spcPts val="20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其中差值.1、差值.5 - 差值.8列可能表现为水平直线（因为标准差为 0 或接近 0），没有明显的上升或下降趋势。差值、差值.2、差值.4列波动幅度较小，变化相对平稳。而差值.3列由于其较大的标准差，折线的起伏会比较明显，在图中会表现出较大幅度的上升和下降。差值.9列整体波动相对较小，大部分数据集中在 0.19 附近，折线会在均值附近小范围波动。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533400"/>
            <a:ext cx="8229600" cy="56413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>
            <p:custDataLst>
              <p:tags r:id="rId2"/>
            </p:custDataLst>
          </p:nvPr>
        </p:nvSpPr>
        <p:spPr>
          <a:xfrm>
            <a:off x="2332494" y="1523386"/>
            <a:ext cx="5934984" cy="21336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9" name="TextBox 9"/>
          <p:cNvSpPr txBox="1"/>
          <p:nvPr>
            <p:custDataLst>
              <p:tags r:id="rId3"/>
            </p:custDataLst>
          </p:nvPr>
        </p:nvSpPr>
        <p:spPr>
          <a:xfrm>
            <a:off x="304571" y="307617"/>
            <a:ext cx="3577915" cy="485775"/>
          </a:xfrm>
          <a:prstGeom prst="rect">
            <a:avLst/>
          </a:prstGeom>
        </p:spPr>
        <p:txBody>
          <a:bodyPr vert="horz" wrap="square" lIns="95250" tIns="95250" rIns="47625" bIns="95250" rtlCol="0" anchor="t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2016</a:t>
            </a:r>
            <a:r>
              <a:rPr lang="zh-CN" alt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年</a:t>
            </a:r>
            <a:endParaRPr lang="zh-CN" alt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AutoShape 11"/>
          <p:cNvSpPr/>
          <p:nvPr>
            <p:custDataLst>
              <p:tags r:id="rId4"/>
            </p:custDataLst>
          </p:nvPr>
        </p:nvSpPr>
        <p:spPr>
          <a:xfrm>
            <a:off x="2361209" y="3953128"/>
            <a:ext cx="5934984" cy="21336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12" name="AutoShape 12"/>
          <p:cNvSpPr/>
          <p:nvPr>
            <p:custDataLst>
              <p:tags r:id="rId5"/>
            </p:custDataLst>
          </p:nvPr>
        </p:nvSpPr>
        <p:spPr>
          <a:xfrm>
            <a:off x="356235" y="1179830"/>
            <a:ext cx="2996565" cy="3816350"/>
          </a:xfrm>
          <a:prstGeom prst="rect">
            <a:avLst/>
          </a:prstGeom>
          <a:noFill/>
        </p:spPr>
        <p:txBody>
          <a:bodyPr vert="horz" wrap="square" lIns="68770" tIns="68770" rIns="34385" bIns="68770" rtlCol="0" anchor="t" anchorCtr="1">
            <a:noAutofit/>
          </a:bodyPr>
          <a:lstStyle/>
          <a:p>
            <a:pPr indent="457200" algn="l" fontAlgn="auto">
              <a:lnSpc>
                <a:spcPct val="140000"/>
              </a:lnSpc>
              <a:spcBef>
                <a:spcPts val="20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基于绘制的折线图，由于各差值列数据的稳定性，在图中各条折线应该是与 x 轴重合的水平直线（或者是在 y = 0 附近的水平线），没有上升或者下降的趋势，也不存在波动起伏的情况。也就是说，从这些差值列的数据表现来看，在整个数据范围内没有变化。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381000"/>
            <a:ext cx="8561705" cy="61887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>
            <p:custDataLst>
              <p:tags r:id="rId2"/>
            </p:custDataLst>
          </p:nvPr>
        </p:nvSpPr>
        <p:spPr>
          <a:xfrm>
            <a:off x="2332494" y="1523386"/>
            <a:ext cx="5934984" cy="21336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9" name="TextBox 9"/>
          <p:cNvSpPr txBox="1"/>
          <p:nvPr>
            <p:custDataLst>
              <p:tags r:id="rId3"/>
            </p:custDataLst>
          </p:nvPr>
        </p:nvSpPr>
        <p:spPr>
          <a:xfrm>
            <a:off x="304571" y="265707"/>
            <a:ext cx="3577915" cy="485775"/>
          </a:xfrm>
          <a:prstGeom prst="rect">
            <a:avLst/>
          </a:prstGeom>
        </p:spPr>
        <p:txBody>
          <a:bodyPr vert="horz" wrap="square" lIns="95250" tIns="95250" rIns="47625" bIns="95250" rtlCol="0" anchor="t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2017</a:t>
            </a:r>
            <a:r>
              <a:rPr lang="zh-CN" alt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年</a:t>
            </a:r>
            <a:endParaRPr lang="zh-CN" alt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AutoShape 11"/>
          <p:cNvSpPr/>
          <p:nvPr>
            <p:custDataLst>
              <p:tags r:id="rId4"/>
            </p:custDataLst>
          </p:nvPr>
        </p:nvSpPr>
        <p:spPr>
          <a:xfrm>
            <a:off x="2361209" y="3953128"/>
            <a:ext cx="5934984" cy="21336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12" name="AutoShape 12"/>
          <p:cNvSpPr/>
          <p:nvPr>
            <p:custDataLst>
              <p:tags r:id="rId5"/>
            </p:custDataLst>
          </p:nvPr>
        </p:nvSpPr>
        <p:spPr>
          <a:xfrm>
            <a:off x="304800" y="751205"/>
            <a:ext cx="3429635" cy="5555615"/>
          </a:xfrm>
          <a:prstGeom prst="rect">
            <a:avLst/>
          </a:prstGeom>
          <a:noFill/>
        </p:spPr>
        <p:txBody>
          <a:bodyPr vert="horz" wrap="square" lIns="68770" tIns="68770" rIns="34385" bIns="68770" rtlCol="0" anchor="t" anchorCtr="1">
            <a:noAutofit/>
          </a:bodyPr>
          <a:lstStyle/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5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各差值列基本统计量分析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indent="457200" algn="l" fontAlgn="auto">
              <a:lnSpc>
                <a:spcPct val="140000"/>
              </a:lnSpc>
              <a:spcBef>
                <a:spcPts val="20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从各差值列的基本统计量来看，所有列的计数均为 365，这表明每个差值列的数据量是相同的。均值都为 0 或者近似为 0，标准差也都为 0，这意味着各差值列的数据没有波动，非常稳定。最小值、25% 分位数、50% 分位数、75% 分位数以及最大值均为 0 或接近 0，进一步说明各列数据几乎全部为 0 或者是一个恒定的值。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5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各差值列折线图变化情况</a:t>
            </a:r>
            <a:endParaRPr lang="en-US" sz="15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indent="457200" algn="l" fontAlgn="auto">
              <a:lnSpc>
                <a:spcPct val="140000"/>
              </a:lnSpc>
              <a:spcBef>
                <a:spcPts val="20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基于绘制的折线图，由于各差值列数据的稳定性，各条折线应该是与 x 轴重合的水平直线（或者是在 y = 0 附近的水平直线）。也就是说，在整个数据范围内，各差值列没有上升或者下降的趋势，也不存在波动起伏的情况，数据表现极为平稳。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457200"/>
            <a:ext cx="8110220" cy="60248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>
            <p:custDataLst>
              <p:tags r:id="rId2"/>
            </p:custDataLst>
          </p:nvPr>
        </p:nvSpPr>
        <p:spPr>
          <a:xfrm>
            <a:off x="2332494" y="1523386"/>
            <a:ext cx="5934984" cy="21336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9" name="TextBox 9"/>
          <p:cNvSpPr txBox="1"/>
          <p:nvPr>
            <p:custDataLst>
              <p:tags r:id="rId3"/>
            </p:custDataLst>
          </p:nvPr>
        </p:nvSpPr>
        <p:spPr>
          <a:xfrm>
            <a:off x="533171" y="451762"/>
            <a:ext cx="3577915" cy="485775"/>
          </a:xfrm>
          <a:prstGeom prst="rect">
            <a:avLst/>
          </a:prstGeom>
        </p:spPr>
        <p:txBody>
          <a:bodyPr vert="horz" wrap="square" lIns="95250" tIns="95250" rIns="47625" bIns="95250" rtlCol="0" anchor="t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r>
              <a:rPr lang="zh-CN" alt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小结</a:t>
            </a:r>
            <a:endParaRPr lang="zh-CN" alt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AutoShape 11"/>
          <p:cNvSpPr/>
          <p:nvPr>
            <p:custDataLst>
              <p:tags r:id="rId4"/>
            </p:custDataLst>
          </p:nvPr>
        </p:nvSpPr>
        <p:spPr>
          <a:xfrm>
            <a:off x="2361209" y="3953128"/>
            <a:ext cx="5934984" cy="21336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12" name="AutoShape 12"/>
          <p:cNvSpPr/>
          <p:nvPr>
            <p:custDataLst>
              <p:tags r:id="rId5"/>
            </p:custDataLst>
          </p:nvPr>
        </p:nvSpPr>
        <p:spPr>
          <a:xfrm>
            <a:off x="1066800" y="1066800"/>
            <a:ext cx="8516620" cy="4877435"/>
          </a:xfrm>
          <a:prstGeom prst="rect">
            <a:avLst/>
          </a:prstGeom>
          <a:noFill/>
        </p:spPr>
        <p:txBody>
          <a:bodyPr vert="horz" wrap="square" lIns="68770" tIns="68770" rIns="34385" bIns="68770" rtlCol="0" anchor="t" anchorCtr="1">
            <a:noAutofit/>
          </a:bodyPr>
          <a:lstStyle/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5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2014 年 UFBA</a:t>
            </a: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：按生物量、叶面积指数、根深度、果实数量 4 类指标分 4 行展示，每类指标以 2 列呈现两组数据对比及差值。生物量前期数据相近，后期biomass (py)更大、差值为负；叶面积指数各阶段数据及差值近乎 0；根深度随生长推进增加，部分阶段root_depth略大、差值为负；果实数量在花果相关阶段有数值，花期和坐果期fruit_number大，后期反之，差值相应变化 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5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2014 年 UFWM</a:t>
            </a: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：差值.1、差值.5 - 差值.8 列因标准差为 0 或近 0，多呈水平直线；差值、差值.2、差值.4 列波动小、变化平稳；差值.3 列因标准差大，折线起伏明显；差值.9 列整体波动小，数据集中在 0.19 附近，折线在均值附近小范围波动 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5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2016 年</a:t>
            </a: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：各差值列数据稳定性高，折线多与 x 轴重合（或在 y = 0 附近水平），无上升、下降及波动起伏，数据范围内无变化 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5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2017 年</a:t>
            </a: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：各差值列计数均为 365，数据量相同；均值、标准差为 0 或近似 0，数据无波动、极稳定；最小值、分位数、最大值也为 0 或接近 0；折线与 x 轴重合（或 y = 0 附近水平），无趋势及波动，数据表现平稳 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11975" y="3097530"/>
            <a:ext cx="8164830" cy="153924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marL="0" lvl="1" algn="ctr">
              <a:lnSpc>
                <a:spcPct val="100000"/>
              </a:lnSpc>
              <a:spcBef>
                <a:spcPts val="375"/>
              </a:spcBef>
            </a:pPr>
            <a:r>
              <a:rPr lang="en-US" sz="4350" b="1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+mn-ea"/>
              </a:rPr>
              <a:t>系统优化建议</a:t>
            </a:r>
            <a:endParaRPr lang="en-US" sz="4350" b="1">
              <a:solidFill>
                <a:srgbClr val="595044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endParaRPr lang="en-US" sz="4350" b="1">
              <a:solidFill>
                <a:srgbClr val="595044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11975" y="1787456"/>
            <a:ext cx="8164830" cy="107251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6000" b="1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03</a:t>
            </a:r>
            <a:endParaRPr lang="en-US" sz="6000" b="1">
              <a:solidFill>
                <a:srgbClr val="595044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优点评估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>
            <p:custDataLst>
              <p:tags r:id="rId2"/>
            </p:custDataLst>
          </p:nvPr>
        </p:nvSpPr>
        <p:spPr>
          <a:xfrm>
            <a:off x="2332494" y="1523386"/>
            <a:ext cx="5934984" cy="21336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cxnSp>
        <p:nvCxnSpPr>
          <p:cNvPr id="4" name="Connector 4"/>
          <p:cNvCxnSpPr/>
          <p:nvPr>
            <p:custDataLst>
              <p:tags r:id="rId3"/>
            </p:custDataLst>
          </p:nvPr>
        </p:nvCxnSpPr>
        <p:spPr>
          <a:xfrm>
            <a:off x="1333028" y="2624084"/>
            <a:ext cx="940069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/>
            <a:tailEnd type="oval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" name="Group 5"/>
          <p:cNvGrpSpPr/>
          <p:nvPr>
            <p:custDataLst>
              <p:tags r:id="rId4"/>
            </p:custDataLst>
          </p:nvPr>
        </p:nvGrpSpPr>
        <p:grpSpPr>
          <a:xfrm rot="0">
            <a:off x="700382" y="2308949"/>
            <a:ext cx="630365" cy="630269"/>
            <a:chOff x="700382" y="2308949"/>
            <a:chExt cx="630365" cy="630269"/>
          </a:xfrm>
        </p:grpSpPr>
        <p:sp>
          <p:nvSpPr>
            <p:cNvPr id="6" name="AutoShape 6"/>
            <p:cNvSpPr/>
            <p:nvPr>
              <p:custDataLst>
                <p:tags r:id="rId5"/>
              </p:custDataLst>
            </p:nvPr>
          </p:nvSpPr>
          <p:spPr>
            <a:xfrm>
              <a:off x="700382" y="2308949"/>
              <a:ext cx="630365" cy="630269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7" name="Freeform 7"/>
            <p:cNvSpPr/>
            <p:nvPr>
              <p:custDataLst>
                <p:tags r:id="rId6"/>
              </p:custDataLst>
            </p:nvPr>
          </p:nvSpPr>
          <p:spPr>
            <a:xfrm>
              <a:off x="912408" y="2456492"/>
              <a:ext cx="234601" cy="304229"/>
            </a:xfrm>
            <a:custGeom>
              <a:avLst/>
              <a:gdLst/>
              <a:ahLst/>
              <a:cxnLst/>
              <a:rect l="l" t="t" r="r" b="b"/>
              <a:pathLst>
                <a:path w="438150" h="568325">
                  <a:moveTo>
                    <a:pt x="344255" y="320246"/>
                  </a:moveTo>
                  <a:cubicBezTo>
                    <a:pt x="393080" y="312737"/>
                    <a:pt x="434394" y="346528"/>
                    <a:pt x="438150" y="399092"/>
                  </a:cubicBezTo>
                  <a:cubicBezTo>
                    <a:pt x="438150" y="399092"/>
                    <a:pt x="438150" y="402847"/>
                    <a:pt x="438150" y="406601"/>
                  </a:cubicBezTo>
                  <a:cubicBezTo>
                    <a:pt x="438150" y="451656"/>
                    <a:pt x="438150" y="496711"/>
                    <a:pt x="438150" y="545520"/>
                  </a:cubicBezTo>
                  <a:cubicBezTo>
                    <a:pt x="438150" y="545520"/>
                    <a:pt x="438150" y="545520"/>
                    <a:pt x="438150" y="549275"/>
                  </a:cubicBezTo>
                  <a:cubicBezTo>
                    <a:pt x="438150" y="549275"/>
                    <a:pt x="438150" y="549275"/>
                    <a:pt x="284162" y="549275"/>
                  </a:cubicBezTo>
                  <a:cubicBezTo>
                    <a:pt x="284162" y="549275"/>
                    <a:pt x="284162" y="545520"/>
                    <a:pt x="284162" y="545520"/>
                  </a:cubicBezTo>
                  <a:cubicBezTo>
                    <a:pt x="284162" y="496711"/>
                    <a:pt x="284162" y="451656"/>
                    <a:pt x="284162" y="402847"/>
                  </a:cubicBezTo>
                  <a:cubicBezTo>
                    <a:pt x="284162" y="361546"/>
                    <a:pt x="310453" y="327755"/>
                    <a:pt x="344255" y="320246"/>
                  </a:cubicBezTo>
                  <a:close/>
                </a:path>
                <a:path w="438150" h="568325">
                  <a:moveTo>
                    <a:pt x="352879" y="200025"/>
                  </a:moveTo>
                  <a:cubicBezTo>
                    <a:pt x="352879" y="200025"/>
                    <a:pt x="352879" y="200025"/>
                    <a:pt x="356621" y="200025"/>
                  </a:cubicBezTo>
                  <a:cubicBezTo>
                    <a:pt x="356621" y="200025"/>
                    <a:pt x="356621" y="200025"/>
                    <a:pt x="367847" y="200025"/>
                  </a:cubicBezTo>
                  <a:cubicBezTo>
                    <a:pt x="371589" y="200025"/>
                    <a:pt x="375330" y="203767"/>
                    <a:pt x="379072" y="203767"/>
                  </a:cubicBezTo>
                  <a:cubicBezTo>
                    <a:pt x="401524" y="211251"/>
                    <a:pt x="412750" y="237445"/>
                    <a:pt x="409008" y="263638"/>
                  </a:cubicBezTo>
                  <a:cubicBezTo>
                    <a:pt x="405266" y="286090"/>
                    <a:pt x="386556" y="304800"/>
                    <a:pt x="360363" y="304800"/>
                  </a:cubicBezTo>
                  <a:cubicBezTo>
                    <a:pt x="337911" y="304800"/>
                    <a:pt x="319201" y="286090"/>
                    <a:pt x="311717" y="263638"/>
                  </a:cubicBezTo>
                  <a:cubicBezTo>
                    <a:pt x="307975" y="233703"/>
                    <a:pt x="326685" y="207509"/>
                    <a:pt x="352879" y="200025"/>
                  </a:cubicBezTo>
                  <a:close/>
                </a:path>
                <a:path w="438150" h="568325">
                  <a:moveTo>
                    <a:pt x="100853" y="196018"/>
                  </a:moveTo>
                  <a:cubicBezTo>
                    <a:pt x="175559" y="180975"/>
                    <a:pt x="246529" y="241146"/>
                    <a:pt x="254000" y="320120"/>
                  </a:cubicBezTo>
                  <a:cubicBezTo>
                    <a:pt x="254000" y="323881"/>
                    <a:pt x="254000" y="327642"/>
                    <a:pt x="254000" y="331402"/>
                  </a:cubicBezTo>
                  <a:cubicBezTo>
                    <a:pt x="254000" y="406616"/>
                    <a:pt x="254000" y="481829"/>
                    <a:pt x="254000" y="557043"/>
                  </a:cubicBezTo>
                  <a:cubicBezTo>
                    <a:pt x="254000" y="557043"/>
                    <a:pt x="254000" y="557043"/>
                    <a:pt x="254000" y="568325"/>
                  </a:cubicBezTo>
                  <a:cubicBezTo>
                    <a:pt x="254000" y="568325"/>
                    <a:pt x="254000" y="568325"/>
                    <a:pt x="0" y="568325"/>
                  </a:cubicBezTo>
                  <a:cubicBezTo>
                    <a:pt x="0" y="564564"/>
                    <a:pt x="0" y="564564"/>
                    <a:pt x="0" y="560804"/>
                  </a:cubicBezTo>
                  <a:cubicBezTo>
                    <a:pt x="0" y="485590"/>
                    <a:pt x="0" y="406616"/>
                    <a:pt x="0" y="327642"/>
                  </a:cubicBezTo>
                  <a:cubicBezTo>
                    <a:pt x="0" y="263710"/>
                    <a:pt x="44823" y="211060"/>
                    <a:pt x="100853" y="196018"/>
                  </a:cubicBezTo>
                  <a:close/>
                </a:path>
                <a:path w="438150" h="568325">
                  <a:moveTo>
                    <a:pt x="112091" y="0"/>
                  </a:moveTo>
                  <a:cubicBezTo>
                    <a:pt x="115818" y="0"/>
                    <a:pt x="115818" y="0"/>
                    <a:pt x="115818" y="0"/>
                  </a:cubicBezTo>
                  <a:cubicBezTo>
                    <a:pt x="115818" y="0"/>
                    <a:pt x="115818" y="0"/>
                    <a:pt x="138181" y="0"/>
                  </a:cubicBezTo>
                  <a:cubicBezTo>
                    <a:pt x="141909" y="0"/>
                    <a:pt x="149363" y="3762"/>
                    <a:pt x="153090" y="3762"/>
                  </a:cubicBezTo>
                  <a:cubicBezTo>
                    <a:pt x="190362" y="18808"/>
                    <a:pt x="212725" y="60187"/>
                    <a:pt x="205271" y="101566"/>
                  </a:cubicBezTo>
                  <a:cubicBezTo>
                    <a:pt x="197816" y="139183"/>
                    <a:pt x="164272" y="169276"/>
                    <a:pt x="127000" y="169276"/>
                  </a:cubicBezTo>
                  <a:cubicBezTo>
                    <a:pt x="89728" y="173038"/>
                    <a:pt x="56184" y="142944"/>
                    <a:pt x="48729" y="101566"/>
                  </a:cubicBezTo>
                  <a:cubicBezTo>
                    <a:pt x="41275" y="52664"/>
                    <a:pt x="71092" y="7523"/>
                    <a:pt x="112091" y="0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sp>
        <p:nvSpPr>
          <p:cNvPr id="8" name="AutoShape 8"/>
          <p:cNvSpPr/>
          <p:nvPr>
            <p:custDataLst>
              <p:tags r:id="rId7"/>
            </p:custDataLst>
          </p:nvPr>
        </p:nvSpPr>
        <p:spPr>
          <a:xfrm>
            <a:off x="2526665" y="2237740"/>
            <a:ext cx="5586730" cy="1523365"/>
          </a:xfrm>
          <a:prstGeom prst="rect">
            <a:avLst/>
          </a:prstGeom>
          <a:noFill/>
        </p:spPr>
        <p:txBody>
          <a:bodyPr vert="horz" wrap="square" lIns="68770" tIns="68770" rIns="34385" bIns="68770" rtlCol="0" anchor="t" anchorCtr="1">
            <a:noAutofit/>
          </a:bodyPr>
          <a:lstStyle/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构建了标准化数据管理体系，借助DATA.CDE文件定义四字母规则的标准化数据代码，保障了数据在输入、模拟及输出全流程的一致性；采用模块化输入设计，不同类型文件分类管理数据，兼容性与扩展性强；。</a:t>
            </a:r>
            <a:endParaRPr lang="en-US" sz="1100"/>
          </a:p>
        </p:txBody>
      </p:sp>
      <p:sp>
        <p:nvSpPr>
          <p:cNvPr id="9" name="TextBox 9"/>
          <p:cNvSpPr txBox="1"/>
          <p:nvPr>
            <p:custDataLst>
              <p:tags r:id="rId8"/>
            </p:custDataLst>
          </p:nvPr>
        </p:nvSpPr>
        <p:spPr>
          <a:xfrm>
            <a:off x="2555011" y="1676677"/>
            <a:ext cx="3577915" cy="485775"/>
          </a:xfrm>
          <a:prstGeom prst="rect">
            <a:avLst/>
          </a:prstGeom>
        </p:spPr>
        <p:txBody>
          <a:bodyPr vert="horz" wrap="square" lIns="95250" tIns="95250" rIns="47625" bIns="95250" rtlCol="0" anchor="t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10" name="Connector 10"/>
          <p:cNvCxnSpPr/>
          <p:nvPr>
            <p:custDataLst>
              <p:tags r:id="rId9"/>
            </p:custDataLst>
          </p:nvPr>
        </p:nvCxnSpPr>
        <p:spPr>
          <a:xfrm>
            <a:off x="1335128" y="5008162"/>
            <a:ext cx="92676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/>
            <a:tailEnd type="oval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AutoShape 11"/>
          <p:cNvSpPr/>
          <p:nvPr>
            <p:custDataLst>
              <p:tags r:id="rId10"/>
            </p:custDataLst>
          </p:nvPr>
        </p:nvSpPr>
        <p:spPr>
          <a:xfrm>
            <a:off x="2361209" y="3953128"/>
            <a:ext cx="5934984" cy="21336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12" name="AutoShape 12"/>
          <p:cNvSpPr/>
          <p:nvPr>
            <p:custDataLst>
              <p:tags r:id="rId11"/>
            </p:custDataLst>
          </p:nvPr>
        </p:nvSpPr>
        <p:spPr>
          <a:xfrm>
            <a:off x="2555150" y="4667218"/>
            <a:ext cx="5587022" cy="1129248"/>
          </a:xfrm>
          <a:prstGeom prst="rect">
            <a:avLst/>
          </a:prstGeom>
          <a:noFill/>
        </p:spPr>
        <p:txBody>
          <a:bodyPr vert="horz" wrap="square" lIns="68770" tIns="68770" rIns="34385" bIns="68770" rtlCol="0" anchor="t" anchorCtr="1">
            <a:noAutofit/>
          </a:bodyPr>
          <a:lstStyle/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输出方面提供多维度内容与灵活格式，可通过参数切换 ASCII 或 CSV 格式；数据处理运用链表与缓冲技术，结合SumModule和HeaderMod实现高效管理，且与仿真控制系统深度集成，能通过参数动态调整输出。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>
            <a:alphaModFix amt="100000"/>
          </a:blip>
          <a:srcRect/>
          <a:stretch>
            <a:fillRect/>
          </a:stretch>
        </p:blipFill>
        <p:spPr>
          <a:xfrm>
            <a:off x="8727288" y="1418970"/>
            <a:ext cx="2851615" cy="230368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>
            <a:alphaModFix amt="100000"/>
          </a:blip>
          <a:srcRect/>
          <a:stretch>
            <a:fillRect/>
          </a:stretch>
        </p:blipFill>
        <p:spPr>
          <a:xfrm>
            <a:off x="8713981" y="3940447"/>
            <a:ext cx="2878230" cy="2320999"/>
          </a:xfrm>
          <a:prstGeom prst="rect">
            <a:avLst/>
          </a:prstGeom>
        </p:spPr>
      </p:pic>
      <p:sp>
        <p:nvSpPr>
          <p:cNvPr id="16" name="AutoShape 16"/>
          <p:cNvSpPr/>
          <p:nvPr>
            <p:custDataLst>
              <p:tags r:id="rId14"/>
            </p:custDataLst>
          </p:nvPr>
        </p:nvSpPr>
        <p:spPr>
          <a:xfrm>
            <a:off x="702482" y="4693027"/>
            <a:ext cx="630365" cy="630269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7" name="Freeform 17"/>
          <p:cNvSpPr/>
          <p:nvPr>
            <p:custDataLst>
              <p:tags r:id="rId15"/>
            </p:custDataLst>
          </p:nvPr>
        </p:nvSpPr>
        <p:spPr>
          <a:xfrm>
            <a:off x="842624" y="4833122"/>
            <a:ext cx="350080" cy="35008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88693" y="85468"/>
                </a:moveTo>
                <a:lnTo>
                  <a:pt x="193700" y="180461"/>
                </a:lnTo>
                <a:lnTo>
                  <a:pt x="301971" y="180461"/>
                </a:lnTo>
                <a:cubicBezTo>
                  <a:pt x="303686" y="171298"/>
                  <a:pt x="304800" y="162001"/>
                  <a:pt x="304800" y="152400"/>
                </a:cubicBezTo>
                <a:cubicBezTo>
                  <a:pt x="304800" y="128273"/>
                  <a:pt x="298694" y="105747"/>
                  <a:pt x="288693" y="85468"/>
                </a:cubicBezTo>
                <a:close/>
              </a:path>
              <a:path w="304800" h="304800">
                <a:moveTo>
                  <a:pt x="200549" y="145161"/>
                </a:moveTo>
                <a:lnTo>
                  <a:pt x="278682" y="67066"/>
                </a:lnTo>
                <a:cubicBezTo>
                  <a:pt x="260080" y="39643"/>
                  <a:pt x="232543" y="19241"/>
                  <a:pt x="200549" y="8525"/>
                </a:cubicBezTo>
                <a:lnTo>
                  <a:pt x="200549" y="145161"/>
                </a:lnTo>
                <a:close/>
              </a:path>
              <a:path w="304800" h="304800">
                <a:moveTo>
                  <a:pt x="159525" y="200549"/>
                </a:moveTo>
                <a:lnTo>
                  <a:pt x="237677" y="278721"/>
                </a:lnTo>
                <a:cubicBezTo>
                  <a:pt x="265138" y="260156"/>
                  <a:pt x="285560" y="232581"/>
                  <a:pt x="296275" y="200549"/>
                </a:cubicBezTo>
                <a:lnTo>
                  <a:pt x="159525" y="200549"/>
                </a:lnTo>
                <a:close/>
              </a:path>
              <a:path w="304800" h="304800">
                <a:moveTo>
                  <a:pt x="180432" y="111862"/>
                </a:moveTo>
                <a:lnTo>
                  <a:pt x="180432" y="2829"/>
                </a:lnTo>
                <a:cubicBezTo>
                  <a:pt x="171317" y="1133"/>
                  <a:pt x="162001" y="0"/>
                  <a:pt x="152400" y="0"/>
                </a:cubicBezTo>
                <a:cubicBezTo>
                  <a:pt x="128064" y="0"/>
                  <a:pt x="105366" y="6229"/>
                  <a:pt x="84963" y="16393"/>
                </a:cubicBezTo>
                <a:lnTo>
                  <a:pt x="180432" y="111862"/>
                </a:lnTo>
                <a:close/>
              </a:path>
              <a:path w="304800" h="304800">
                <a:moveTo>
                  <a:pt x="124368" y="193853"/>
                </a:moveTo>
                <a:lnTo>
                  <a:pt x="124368" y="301981"/>
                </a:lnTo>
                <a:cubicBezTo>
                  <a:pt x="133483" y="303686"/>
                  <a:pt x="142799" y="304800"/>
                  <a:pt x="152400" y="304800"/>
                </a:cubicBezTo>
                <a:cubicBezTo>
                  <a:pt x="176508" y="304800"/>
                  <a:pt x="198987" y="298694"/>
                  <a:pt x="219266" y="288722"/>
                </a:cubicBezTo>
                <a:lnTo>
                  <a:pt x="124368" y="193853"/>
                </a:lnTo>
                <a:close/>
              </a:path>
              <a:path w="304800" h="304800">
                <a:moveTo>
                  <a:pt x="104232" y="159763"/>
                </a:moveTo>
                <a:lnTo>
                  <a:pt x="26194" y="237792"/>
                </a:lnTo>
                <a:cubicBezTo>
                  <a:pt x="44758" y="265176"/>
                  <a:pt x="72276" y="285569"/>
                  <a:pt x="104232" y="296285"/>
                </a:cubicBezTo>
                <a:lnTo>
                  <a:pt x="104232" y="159763"/>
                </a:lnTo>
                <a:close/>
              </a:path>
              <a:path w="304800" h="304800">
                <a:moveTo>
                  <a:pt x="2829" y="124368"/>
                </a:moveTo>
                <a:cubicBezTo>
                  <a:pt x="1133" y="133483"/>
                  <a:pt x="0" y="142799"/>
                  <a:pt x="0" y="152400"/>
                </a:cubicBezTo>
                <a:cubicBezTo>
                  <a:pt x="0" y="176584"/>
                  <a:pt x="6144" y="199130"/>
                  <a:pt x="16145" y="219408"/>
                </a:cubicBezTo>
                <a:lnTo>
                  <a:pt x="111195" y="124358"/>
                </a:lnTo>
                <a:lnTo>
                  <a:pt x="2829" y="124358"/>
                </a:lnTo>
                <a:close/>
              </a:path>
              <a:path w="304800" h="304800">
                <a:moveTo>
                  <a:pt x="66637" y="26489"/>
                </a:moveTo>
                <a:cubicBezTo>
                  <a:pt x="39443" y="45053"/>
                  <a:pt x="19183" y="72428"/>
                  <a:pt x="8525" y="104232"/>
                </a:cubicBezTo>
                <a:lnTo>
                  <a:pt x="144389" y="104232"/>
                </a:lnTo>
                <a:lnTo>
                  <a:pt x="66637" y="26489"/>
                </a:lnTo>
              </a:path>
            </a:pathLst>
          </a:custGeom>
          <a:solidFill>
            <a:srgbClr val="FFFFFF">
              <a:alpha val="100000"/>
            </a:srgbClr>
          </a:solid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缺点</a:t>
            </a: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评估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>
            <p:custDataLst>
              <p:tags r:id="rId2"/>
            </p:custDataLst>
          </p:nvPr>
        </p:nvSpPr>
        <p:spPr>
          <a:xfrm>
            <a:off x="2332494" y="1523386"/>
            <a:ext cx="5934984" cy="21336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cxnSp>
        <p:nvCxnSpPr>
          <p:cNvPr id="4" name="Connector 4"/>
          <p:cNvCxnSpPr/>
          <p:nvPr>
            <p:custDataLst>
              <p:tags r:id="rId3"/>
            </p:custDataLst>
          </p:nvPr>
        </p:nvCxnSpPr>
        <p:spPr>
          <a:xfrm>
            <a:off x="1333028" y="2624084"/>
            <a:ext cx="940069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/>
            <a:tailEnd type="oval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" name="Group 5"/>
          <p:cNvGrpSpPr/>
          <p:nvPr>
            <p:custDataLst>
              <p:tags r:id="rId4"/>
            </p:custDataLst>
          </p:nvPr>
        </p:nvGrpSpPr>
        <p:grpSpPr>
          <a:xfrm rot="0">
            <a:off x="700382" y="2308949"/>
            <a:ext cx="630365" cy="630269"/>
            <a:chOff x="700382" y="2308949"/>
            <a:chExt cx="630365" cy="630269"/>
          </a:xfrm>
        </p:grpSpPr>
        <p:sp>
          <p:nvSpPr>
            <p:cNvPr id="6" name="AutoShape 6"/>
            <p:cNvSpPr/>
            <p:nvPr>
              <p:custDataLst>
                <p:tags r:id="rId5"/>
              </p:custDataLst>
            </p:nvPr>
          </p:nvSpPr>
          <p:spPr>
            <a:xfrm>
              <a:off x="700382" y="2308949"/>
              <a:ext cx="630365" cy="630269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7" name="Freeform 7"/>
            <p:cNvSpPr/>
            <p:nvPr>
              <p:custDataLst>
                <p:tags r:id="rId6"/>
              </p:custDataLst>
            </p:nvPr>
          </p:nvSpPr>
          <p:spPr>
            <a:xfrm>
              <a:off x="912408" y="2456492"/>
              <a:ext cx="234601" cy="304229"/>
            </a:xfrm>
            <a:custGeom>
              <a:avLst/>
              <a:gdLst/>
              <a:ahLst/>
              <a:cxnLst/>
              <a:rect l="l" t="t" r="r" b="b"/>
              <a:pathLst>
                <a:path w="438150" h="568325">
                  <a:moveTo>
                    <a:pt x="344255" y="320246"/>
                  </a:moveTo>
                  <a:cubicBezTo>
                    <a:pt x="393080" y="312737"/>
                    <a:pt x="434394" y="346528"/>
                    <a:pt x="438150" y="399092"/>
                  </a:cubicBezTo>
                  <a:cubicBezTo>
                    <a:pt x="438150" y="399092"/>
                    <a:pt x="438150" y="402847"/>
                    <a:pt x="438150" y="406601"/>
                  </a:cubicBezTo>
                  <a:cubicBezTo>
                    <a:pt x="438150" y="451656"/>
                    <a:pt x="438150" y="496711"/>
                    <a:pt x="438150" y="545520"/>
                  </a:cubicBezTo>
                  <a:cubicBezTo>
                    <a:pt x="438150" y="545520"/>
                    <a:pt x="438150" y="545520"/>
                    <a:pt x="438150" y="549275"/>
                  </a:cubicBezTo>
                  <a:cubicBezTo>
                    <a:pt x="438150" y="549275"/>
                    <a:pt x="438150" y="549275"/>
                    <a:pt x="284162" y="549275"/>
                  </a:cubicBezTo>
                  <a:cubicBezTo>
                    <a:pt x="284162" y="549275"/>
                    <a:pt x="284162" y="545520"/>
                    <a:pt x="284162" y="545520"/>
                  </a:cubicBezTo>
                  <a:cubicBezTo>
                    <a:pt x="284162" y="496711"/>
                    <a:pt x="284162" y="451656"/>
                    <a:pt x="284162" y="402847"/>
                  </a:cubicBezTo>
                  <a:cubicBezTo>
                    <a:pt x="284162" y="361546"/>
                    <a:pt x="310453" y="327755"/>
                    <a:pt x="344255" y="320246"/>
                  </a:cubicBezTo>
                  <a:close/>
                </a:path>
                <a:path w="438150" h="568325">
                  <a:moveTo>
                    <a:pt x="352879" y="200025"/>
                  </a:moveTo>
                  <a:cubicBezTo>
                    <a:pt x="352879" y="200025"/>
                    <a:pt x="352879" y="200025"/>
                    <a:pt x="356621" y="200025"/>
                  </a:cubicBezTo>
                  <a:cubicBezTo>
                    <a:pt x="356621" y="200025"/>
                    <a:pt x="356621" y="200025"/>
                    <a:pt x="367847" y="200025"/>
                  </a:cubicBezTo>
                  <a:cubicBezTo>
                    <a:pt x="371589" y="200025"/>
                    <a:pt x="375330" y="203767"/>
                    <a:pt x="379072" y="203767"/>
                  </a:cubicBezTo>
                  <a:cubicBezTo>
                    <a:pt x="401524" y="211251"/>
                    <a:pt x="412750" y="237445"/>
                    <a:pt x="409008" y="263638"/>
                  </a:cubicBezTo>
                  <a:cubicBezTo>
                    <a:pt x="405266" y="286090"/>
                    <a:pt x="386556" y="304800"/>
                    <a:pt x="360363" y="304800"/>
                  </a:cubicBezTo>
                  <a:cubicBezTo>
                    <a:pt x="337911" y="304800"/>
                    <a:pt x="319201" y="286090"/>
                    <a:pt x="311717" y="263638"/>
                  </a:cubicBezTo>
                  <a:cubicBezTo>
                    <a:pt x="307975" y="233703"/>
                    <a:pt x="326685" y="207509"/>
                    <a:pt x="352879" y="200025"/>
                  </a:cubicBezTo>
                  <a:close/>
                </a:path>
                <a:path w="438150" h="568325">
                  <a:moveTo>
                    <a:pt x="100853" y="196018"/>
                  </a:moveTo>
                  <a:cubicBezTo>
                    <a:pt x="175559" y="180975"/>
                    <a:pt x="246529" y="241146"/>
                    <a:pt x="254000" y="320120"/>
                  </a:cubicBezTo>
                  <a:cubicBezTo>
                    <a:pt x="254000" y="323881"/>
                    <a:pt x="254000" y="327642"/>
                    <a:pt x="254000" y="331402"/>
                  </a:cubicBezTo>
                  <a:cubicBezTo>
                    <a:pt x="254000" y="406616"/>
                    <a:pt x="254000" y="481829"/>
                    <a:pt x="254000" y="557043"/>
                  </a:cubicBezTo>
                  <a:cubicBezTo>
                    <a:pt x="254000" y="557043"/>
                    <a:pt x="254000" y="557043"/>
                    <a:pt x="254000" y="568325"/>
                  </a:cubicBezTo>
                  <a:cubicBezTo>
                    <a:pt x="254000" y="568325"/>
                    <a:pt x="254000" y="568325"/>
                    <a:pt x="0" y="568325"/>
                  </a:cubicBezTo>
                  <a:cubicBezTo>
                    <a:pt x="0" y="564564"/>
                    <a:pt x="0" y="564564"/>
                    <a:pt x="0" y="560804"/>
                  </a:cubicBezTo>
                  <a:cubicBezTo>
                    <a:pt x="0" y="485590"/>
                    <a:pt x="0" y="406616"/>
                    <a:pt x="0" y="327642"/>
                  </a:cubicBezTo>
                  <a:cubicBezTo>
                    <a:pt x="0" y="263710"/>
                    <a:pt x="44823" y="211060"/>
                    <a:pt x="100853" y="196018"/>
                  </a:cubicBezTo>
                  <a:close/>
                </a:path>
                <a:path w="438150" h="568325">
                  <a:moveTo>
                    <a:pt x="112091" y="0"/>
                  </a:moveTo>
                  <a:cubicBezTo>
                    <a:pt x="115818" y="0"/>
                    <a:pt x="115818" y="0"/>
                    <a:pt x="115818" y="0"/>
                  </a:cubicBezTo>
                  <a:cubicBezTo>
                    <a:pt x="115818" y="0"/>
                    <a:pt x="115818" y="0"/>
                    <a:pt x="138181" y="0"/>
                  </a:cubicBezTo>
                  <a:cubicBezTo>
                    <a:pt x="141909" y="0"/>
                    <a:pt x="149363" y="3762"/>
                    <a:pt x="153090" y="3762"/>
                  </a:cubicBezTo>
                  <a:cubicBezTo>
                    <a:pt x="190362" y="18808"/>
                    <a:pt x="212725" y="60187"/>
                    <a:pt x="205271" y="101566"/>
                  </a:cubicBezTo>
                  <a:cubicBezTo>
                    <a:pt x="197816" y="139183"/>
                    <a:pt x="164272" y="169276"/>
                    <a:pt x="127000" y="169276"/>
                  </a:cubicBezTo>
                  <a:cubicBezTo>
                    <a:pt x="89728" y="173038"/>
                    <a:pt x="56184" y="142944"/>
                    <a:pt x="48729" y="101566"/>
                  </a:cubicBezTo>
                  <a:cubicBezTo>
                    <a:pt x="41275" y="52664"/>
                    <a:pt x="71092" y="7523"/>
                    <a:pt x="112091" y="0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sp>
        <p:nvSpPr>
          <p:cNvPr id="8" name="AutoShape 8"/>
          <p:cNvSpPr/>
          <p:nvPr>
            <p:custDataLst>
              <p:tags r:id="rId7"/>
            </p:custDataLst>
          </p:nvPr>
        </p:nvSpPr>
        <p:spPr>
          <a:xfrm>
            <a:off x="2526436" y="2237476"/>
            <a:ext cx="5587022" cy="1129248"/>
          </a:xfrm>
          <a:prstGeom prst="rect">
            <a:avLst/>
          </a:prstGeom>
          <a:noFill/>
        </p:spPr>
        <p:txBody>
          <a:bodyPr vert="horz" wrap="square" lIns="68770" tIns="68770" rIns="34385" bIns="68770" rtlCol="0" anchor="t" anchorCtr="1">
            <a:noAutofit/>
          </a:bodyPr>
          <a:lstStyle/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输入文件类型繁多且格式严格，新用户学习成本高；标准化代码体系复杂，非开发人员新增自定义变量困难；输出配置依赖多个参数，组合逻辑复杂，定制化需修改底层代码；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10" name="Connector 10"/>
          <p:cNvCxnSpPr/>
          <p:nvPr>
            <p:custDataLst>
              <p:tags r:id="rId8"/>
            </p:custDataLst>
          </p:nvPr>
        </p:nvCxnSpPr>
        <p:spPr>
          <a:xfrm>
            <a:off x="1335128" y="5008162"/>
            <a:ext cx="92676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/>
            <a:tailEnd type="oval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AutoShape 11"/>
          <p:cNvSpPr/>
          <p:nvPr>
            <p:custDataLst>
              <p:tags r:id="rId9"/>
            </p:custDataLst>
          </p:nvPr>
        </p:nvSpPr>
        <p:spPr>
          <a:xfrm>
            <a:off x="2361209" y="3953128"/>
            <a:ext cx="5934984" cy="21336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12" name="AutoShape 12"/>
          <p:cNvSpPr/>
          <p:nvPr>
            <p:custDataLst>
              <p:tags r:id="rId10"/>
            </p:custDataLst>
          </p:nvPr>
        </p:nvSpPr>
        <p:spPr>
          <a:xfrm>
            <a:off x="2555150" y="4667218"/>
            <a:ext cx="5587022" cy="1129248"/>
          </a:xfrm>
          <a:prstGeom prst="rect">
            <a:avLst/>
          </a:prstGeom>
          <a:noFill/>
        </p:spPr>
        <p:txBody>
          <a:bodyPr vert="horz" wrap="square" lIns="68770" tIns="68770" rIns="34385" bIns="68770" rtlCol="0" anchor="t" anchorCtr="1">
            <a:noAutofit/>
          </a:bodyPr>
          <a:lstStyle/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模块依赖复杂，调试维护难度大；在大数据场景下，逐行处理机制和链表结构可能导致性能瓶颈与内存压力。总体而言，其专业性适合科研场景，但对用户技术能力要求较高。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alphaModFix amt="100000"/>
          </a:blip>
          <a:srcRect/>
          <a:stretch>
            <a:fillRect/>
          </a:stretch>
        </p:blipFill>
        <p:spPr>
          <a:xfrm>
            <a:off x="8727288" y="1418970"/>
            <a:ext cx="2851615" cy="230368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>
            <a:alphaModFix amt="100000"/>
          </a:blip>
          <a:srcRect/>
          <a:stretch>
            <a:fillRect/>
          </a:stretch>
        </p:blipFill>
        <p:spPr>
          <a:xfrm>
            <a:off x="8713981" y="3940447"/>
            <a:ext cx="2878230" cy="2320999"/>
          </a:xfrm>
          <a:prstGeom prst="rect">
            <a:avLst/>
          </a:prstGeom>
        </p:spPr>
      </p:pic>
      <p:sp>
        <p:nvSpPr>
          <p:cNvPr id="16" name="AutoShape 16"/>
          <p:cNvSpPr/>
          <p:nvPr>
            <p:custDataLst>
              <p:tags r:id="rId13"/>
            </p:custDataLst>
          </p:nvPr>
        </p:nvSpPr>
        <p:spPr>
          <a:xfrm>
            <a:off x="702482" y="4693027"/>
            <a:ext cx="630365" cy="630269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7" name="Freeform 17"/>
          <p:cNvSpPr/>
          <p:nvPr>
            <p:custDataLst>
              <p:tags r:id="rId14"/>
            </p:custDataLst>
          </p:nvPr>
        </p:nvSpPr>
        <p:spPr>
          <a:xfrm>
            <a:off x="842624" y="4833122"/>
            <a:ext cx="350080" cy="35008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88693" y="85468"/>
                </a:moveTo>
                <a:lnTo>
                  <a:pt x="193700" y="180461"/>
                </a:lnTo>
                <a:lnTo>
                  <a:pt x="301971" y="180461"/>
                </a:lnTo>
                <a:cubicBezTo>
                  <a:pt x="303686" y="171298"/>
                  <a:pt x="304800" y="162001"/>
                  <a:pt x="304800" y="152400"/>
                </a:cubicBezTo>
                <a:cubicBezTo>
                  <a:pt x="304800" y="128273"/>
                  <a:pt x="298694" y="105747"/>
                  <a:pt x="288693" y="85468"/>
                </a:cubicBezTo>
                <a:close/>
              </a:path>
              <a:path w="304800" h="304800">
                <a:moveTo>
                  <a:pt x="200549" y="145161"/>
                </a:moveTo>
                <a:lnTo>
                  <a:pt x="278682" y="67066"/>
                </a:lnTo>
                <a:cubicBezTo>
                  <a:pt x="260080" y="39643"/>
                  <a:pt x="232543" y="19241"/>
                  <a:pt x="200549" y="8525"/>
                </a:cubicBezTo>
                <a:lnTo>
                  <a:pt x="200549" y="145161"/>
                </a:lnTo>
                <a:close/>
              </a:path>
              <a:path w="304800" h="304800">
                <a:moveTo>
                  <a:pt x="159525" y="200549"/>
                </a:moveTo>
                <a:lnTo>
                  <a:pt x="237677" y="278721"/>
                </a:lnTo>
                <a:cubicBezTo>
                  <a:pt x="265138" y="260156"/>
                  <a:pt x="285560" y="232581"/>
                  <a:pt x="296275" y="200549"/>
                </a:cubicBezTo>
                <a:lnTo>
                  <a:pt x="159525" y="200549"/>
                </a:lnTo>
                <a:close/>
              </a:path>
              <a:path w="304800" h="304800">
                <a:moveTo>
                  <a:pt x="180432" y="111862"/>
                </a:moveTo>
                <a:lnTo>
                  <a:pt x="180432" y="2829"/>
                </a:lnTo>
                <a:cubicBezTo>
                  <a:pt x="171317" y="1133"/>
                  <a:pt x="162001" y="0"/>
                  <a:pt x="152400" y="0"/>
                </a:cubicBezTo>
                <a:cubicBezTo>
                  <a:pt x="128064" y="0"/>
                  <a:pt x="105366" y="6229"/>
                  <a:pt x="84963" y="16393"/>
                </a:cubicBezTo>
                <a:lnTo>
                  <a:pt x="180432" y="111862"/>
                </a:lnTo>
                <a:close/>
              </a:path>
              <a:path w="304800" h="304800">
                <a:moveTo>
                  <a:pt x="124368" y="193853"/>
                </a:moveTo>
                <a:lnTo>
                  <a:pt x="124368" y="301981"/>
                </a:lnTo>
                <a:cubicBezTo>
                  <a:pt x="133483" y="303686"/>
                  <a:pt x="142799" y="304800"/>
                  <a:pt x="152400" y="304800"/>
                </a:cubicBezTo>
                <a:cubicBezTo>
                  <a:pt x="176508" y="304800"/>
                  <a:pt x="198987" y="298694"/>
                  <a:pt x="219266" y="288722"/>
                </a:cubicBezTo>
                <a:lnTo>
                  <a:pt x="124368" y="193853"/>
                </a:lnTo>
                <a:close/>
              </a:path>
              <a:path w="304800" h="304800">
                <a:moveTo>
                  <a:pt x="104232" y="159763"/>
                </a:moveTo>
                <a:lnTo>
                  <a:pt x="26194" y="237792"/>
                </a:lnTo>
                <a:cubicBezTo>
                  <a:pt x="44758" y="265176"/>
                  <a:pt x="72276" y="285569"/>
                  <a:pt x="104232" y="296285"/>
                </a:cubicBezTo>
                <a:lnTo>
                  <a:pt x="104232" y="159763"/>
                </a:lnTo>
                <a:close/>
              </a:path>
              <a:path w="304800" h="304800">
                <a:moveTo>
                  <a:pt x="2829" y="124368"/>
                </a:moveTo>
                <a:cubicBezTo>
                  <a:pt x="1133" y="133483"/>
                  <a:pt x="0" y="142799"/>
                  <a:pt x="0" y="152400"/>
                </a:cubicBezTo>
                <a:cubicBezTo>
                  <a:pt x="0" y="176584"/>
                  <a:pt x="6144" y="199130"/>
                  <a:pt x="16145" y="219408"/>
                </a:cubicBezTo>
                <a:lnTo>
                  <a:pt x="111195" y="124358"/>
                </a:lnTo>
                <a:lnTo>
                  <a:pt x="2829" y="124358"/>
                </a:lnTo>
                <a:close/>
              </a:path>
              <a:path w="304800" h="304800">
                <a:moveTo>
                  <a:pt x="66637" y="26489"/>
                </a:moveTo>
                <a:cubicBezTo>
                  <a:pt x="39443" y="45053"/>
                  <a:pt x="19183" y="72428"/>
                  <a:pt x="8525" y="104232"/>
                </a:cubicBezTo>
                <a:lnTo>
                  <a:pt x="144389" y="104232"/>
                </a:lnTo>
                <a:lnTo>
                  <a:pt x="66637" y="26489"/>
                </a:lnTo>
              </a:path>
            </a:pathLst>
          </a:custGeom>
          <a:solidFill>
            <a:srgbClr val="FFFFFF">
              <a:alpha val="100000"/>
            </a:srgbClr>
          </a:solid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环境影响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00000"/>
          </a:blip>
          <a:srcRect t="3973" b="3973"/>
          <a:stretch>
            <a:fillRect/>
          </a:stretch>
        </p:blipFill>
        <p:spPr>
          <a:xfrm>
            <a:off x="675468" y="4126375"/>
            <a:ext cx="3422773" cy="20953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00000"/>
          </a:blip>
          <a:srcRect t="5906" b="5906"/>
          <a:stretch>
            <a:fillRect/>
          </a:stretch>
        </p:blipFill>
        <p:spPr>
          <a:xfrm>
            <a:off x="4369258" y="4126376"/>
            <a:ext cx="3422773" cy="209530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8034603" y="4126376"/>
            <a:ext cx="3422773" cy="2095302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675468" y="1708980"/>
            <a:ext cx="5251392" cy="2192141"/>
          </a:xfrm>
          <a:prstGeom prst="round2SameRect">
            <a:avLst/>
          </a:prstGeom>
          <a:solidFill>
            <a:schemeClr val="lt2">
              <a:alpha val="80000"/>
            </a:schemeClr>
          </a:solidFill>
        </p:spPr>
      </p:sp>
      <p:sp>
        <p:nvSpPr>
          <p:cNvPr id="7" name="AutoShape 7"/>
          <p:cNvSpPr/>
          <p:nvPr/>
        </p:nvSpPr>
        <p:spPr>
          <a:xfrm>
            <a:off x="2967789" y="1349924"/>
            <a:ext cx="666750" cy="66675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8" name="TextBox 8"/>
          <p:cNvSpPr txBox="1"/>
          <p:nvPr/>
        </p:nvSpPr>
        <p:spPr>
          <a:xfrm>
            <a:off x="2992833" y="1404690"/>
            <a:ext cx="616662" cy="557218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01</a:t>
            </a:r>
            <a:endParaRPr lang="en-US" sz="2400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3538" y="2093576"/>
            <a:ext cx="4375252" cy="5126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环境影响评估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9348" y="2634791"/>
            <a:ext cx="4763633" cy="112156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作物生长模型系统不仅关注产量，还注重环境影响的评估。通过模拟分析，我们揭示了作物生长对环境的影响。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6226645" y="1708980"/>
            <a:ext cx="5224778" cy="2192141"/>
          </a:xfrm>
          <a:prstGeom prst="round2SameRect">
            <a:avLst/>
          </a:prstGeom>
          <a:solidFill>
            <a:schemeClr val="lt2">
              <a:alpha val="80000"/>
            </a:schemeClr>
          </a:solidFill>
        </p:spPr>
      </p:sp>
      <p:sp>
        <p:nvSpPr>
          <p:cNvPr id="12" name="AutoShape 12"/>
          <p:cNvSpPr/>
          <p:nvPr/>
        </p:nvSpPr>
        <p:spPr>
          <a:xfrm>
            <a:off x="8505659" y="1325410"/>
            <a:ext cx="666750" cy="66675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3" name="TextBox 13"/>
          <p:cNvSpPr txBox="1"/>
          <p:nvPr/>
        </p:nvSpPr>
        <p:spPr>
          <a:xfrm>
            <a:off x="8530703" y="1380176"/>
            <a:ext cx="616662" cy="557218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02</a:t>
            </a:r>
            <a:endParaRPr lang="en-US" sz="2400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651407" y="2069061"/>
            <a:ext cx="4375252" cy="5126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可持续发展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457217" y="2610276"/>
            <a:ext cx="4763633" cy="112156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基于环境影响评估结果，我们提出了减少化肥使用、优化灌溉管理等措施，以促进农业可持续发展。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模型功能扩展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2332494" y="1523386"/>
            <a:ext cx="5934984" cy="21336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cxnSp>
        <p:nvCxnSpPr>
          <p:cNvPr id="4" name="Connector 4"/>
          <p:cNvCxnSpPr/>
          <p:nvPr/>
        </p:nvCxnSpPr>
        <p:spPr>
          <a:xfrm>
            <a:off x="1333028" y="2624084"/>
            <a:ext cx="940069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/>
            <a:tailEnd type="oval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" name="Group 5"/>
          <p:cNvGrpSpPr/>
          <p:nvPr/>
        </p:nvGrpSpPr>
        <p:grpSpPr>
          <a:xfrm rot="0">
            <a:off x="700382" y="2308949"/>
            <a:ext cx="630365" cy="630269"/>
            <a:chOff x="700382" y="2308949"/>
            <a:chExt cx="630365" cy="630269"/>
          </a:xfrm>
        </p:grpSpPr>
        <p:sp>
          <p:nvSpPr>
            <p:cNvPr id="6" name="AutoShape 6"/>
            <p:cNvSpPr/>
            <p:nvPr/>
          </p:nvSpPr>
          <p:spPr>
            <a:xfrm>
              <a:off x="700382" y="2308949"/>
              <a:ext cx="630365" cy="630269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912408" y="2456492"/>
              <a:ext cx="234601" cy="304229"/>
            </a:xfrm>
            <a:custGeom>
              <a:avLst/>
              <a:gdLst/>
              <a:ahLst/>
              <a:cxnLst/>
              <a:rect l="l" t="t" r="r" b="b"/>
              <a:pathLst>
                <a:path w="438150" h="568325">
                  <a:moveTo>
                    <a:pt x="344255" y="320246"/>
                  </a:moveTo>
                  <a:cubicBezTo>
                    <a:pt x="393080" y="312737"/>
                    <a:pt x="434394" y="346528"/>
                    <a:pt x="438150" y="399092"/>
                  </a:cubicBezTo>
                  <a:cubicBezTo>
                    <a:pt x="438150" y="399092"/>
                    <a:pt x="438150" y="402847"/>
                    <a:pt x="438150" y="406601"/>
                  </a:cubicBezTo>
                  <a:cubicBezTo>
                    <a:pt x="438150" y="451656"/>
                    <a:pt x="438150" y="496711"/>
                    <a:pt x="438150" y="545520"/>
                  </a:cubicBezTo>
                  <a:cubicBezTo>
                    <a:pt x="438150" y="545520"/>
                    <a:pt x="438150" y="545520"/>
                    <a:pt x="438150" y="549275"/>
                  </a:cubicBezTo>
                  <a:cubicBezTo>
                    <a:pt x="438150" y="549275"/>
                    <a:pt x="438150" y="549275"/>
                    <a:pt x="284162" y="549275"/>
                  </a:cubicBezTo>
                  <a:cubicBezTo>
                    <a:pt x="284162" y="549275"/>
                    <a:pt x="284162" y="545520"/>
                    <a:pt x="284162" y="545520"/>
                  </a:cubicBezTo>
                  <a:cubicBezTo>
                    <a:pt x="284162" y="496711"/>
                    <a:pt x="284162" y="451656"/>
                    <a:pt x="284162" y="402847"/>
                  </a:cubicBezTo>
                  <a:cubicBezTo>
                    <a:pt x="284162" y="361546"/>
                    <a:pt x="310453" y="327755"/>
                    <a:pt x="344255" y="320246"/>
                  </a:cubicBezTo>
                  <a:close/>
                </a:path>
                <a:path w="438150" h="568325">
                  <a:moveTo>
                    <a:pt x="352879" y="200025"/>
                  </a:moveTo>
                  <a:cubicBezTo>
                    <a:pt x="352879" y="200025"/>
                    <a:pt x="352879" y="200025"/>
                    <a:pt x="356621" y="200025"/>
                  </a:cubicBezTo>
                  <a:cubicBezTo>
                    <a:pt x="356621" y="200025"/>
                    <a:pt x="356621" y="200025"/>
                    <a:pt x="367847" y="200025"/>
                  </a:cubicBezTo>
                  <a:cubicBezTo>
                    <a:pt x="371589" y="200025"/>
                    <a:pt x="375330" y="203767"/>
                    <a:pt x="379072" y="203767"/>
                  </a:cubicBezTo>
                  <a:cubicBezTo>
                    <a:pt x="401524" y="211251"/>
                    <a:pt x="412750" y="237445"/>
                    <a:pt x="409008" y="263638"/>
                  </a:cubicBezTo>
                  <a:cubicBezTo>
                    <a:pt x="405266" y="286090"/>
                    <a:pt x="386556" y="304800"/>
                    <a:pt x="360363" y="304800"/>
                  </a:cubicBezTo>
                  <a:cubicBezTo>
                    <a:pt x="337911" y="304800"/>
                    <a:pt x="319201" y="286090"/>
                    <a:pt x="311717" y="263638"/>
                  </a:cubicBezTo>
                  <a:cubicBezTo>
                    <a:pt x="307975" y="233703"/>
                    <a:pt x="326685" y="207509"/>
                    <a:pt x="352879" y="200025"/>
                  </a:cubicBezTo>
                  <a:close/>
                </a:path>
                <a:path w="438150" h="568325">
                  <a:moveTo>
                    <a:pt x="100853" y="196018"/>
                  </a:moveTo>
                  <a:cubicBezTo>
                    <a:pt x="175559" y="180975"/>
                    <a:pt x="246529" y="241146"/>
                    <a:pt x="254000" y="320120"/>
                  </a:cubicBezTo>
                  <a:cubicBezTo>
                    <a:pt x="254000" y="323881"/>
                    <a:pt x="254000" y="327642"/>
                    <a:pt x="254000" y="331402"/>
                  </a:cubicBezTo>
                  <a:cubicBezTo>
                    <a:pt x="254000" y="406616"/>
                    <a:pt x="254000" y="481829"/>
                    <a:pt x="254000" y="557043"/>
                  </a:cubicBezTo>
                  <a:cubicBezTo>
                    <a:pt x="254000" y="557043"/>
                    <a:pt x="254000" y="557043"/>
                    <a:pt x="254000" y="568325"/>
                  </a:cubicBezTo>
                  <a:cubicBezTo>
                    <a:pt x="254000" y="568325"/>
                    <a:pt x="254000" y="568325"/>
                    <a:pt x="0" y="568325"/>
                  </a:cubicBezTo>
                  <a:cubicBezTo>
                    <a:pt x="0" y="564564"/>
                    <a:pt x="0" y="564564"/>
                    <a:pt x="0" y="560804"/>
                  </a:cubicBezTo>
                  <a:cubicBezTo>
                    <a:pt x="0" y="485590"/>
                    <a:pt x="0" y="406616"/>
                    <a:pt x="0" y="327642"/>
                  </a:cubicBezTo>
                  <a:cubicBezTo>
                    <a:pt x="0" y="263710"/>
                    <a:pt x="44823" y="211060"/>
                    <a:pt x="100853" y="196018"/>
                  </a:cubicBezTo>
                  <a:close/>
                </a:path>
                <a:path w="438150" h="568325">
                  <a:moveTo>
                    <a:pt x="112091" y="0"/>
                  </a:moveTo>
                  <a:cubicBezTo>
                    <a:pt x="115818" y="0"/>
                    <a:pt x="115818" y="0"/>
                    <a:pt x="115818" y="0"/>
                  </a:cubicBezTo>
                  <a:cubicBezTo>
                    <a:pt x="115818" y="0"/>
                    <a:pt x="115818" y="0"/>
                    <a:pt x="138181" y="0"/>
                  </a:cubicBezTo>
                  <a:cubicBezTo>
                    <a:pt x="141909" y="0"/>
                    <a:pt x="149363" y="3762"/>
                    <a:pt x="153090" y="3762"/>
                  </a:cubicBezTo>
                  <a:cubicBezTo>
                    <a:pt x="190362" y="18808"/>
                    <a:pt x="212725" y="60187"/>
                    <a:pt x="205271" y="101566"/>
                  </a:cubicBezTo>
                  <a:cubicBezTo>
                    <a:pt x="197816" y="139183"/>
                    <a:pt x="164272" y="169276"/>
                    <a:pt x="127000" y="169276"/>
                  </a:cubicBezTo>
                  <a:cubicBezTo>
                    <a:pt x="89728" y="173038"/>
                    <a:pt x="56184" y="142944"/>
                    <a:pt x="48729" y="101566"/>
                  </a:cubicBezTo>
                  <a:cubicBezTo>
                    <a:pt x="41275" y="52664"/>
                    <a:pt x="71092" y="7523"/>
                    <a:pt x="112091" y="0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2526436" y="2237476"/>
            <a:ext cx="5587022" cy="1129248"/>
          </a:xfrm>
          <a:prstGeom prst="rect">
            <a:avLst/>
          </a:prstGeom>
          <a:noFill/>
        </p:spPr>
        <p:txBody>
          <a:bodyPr vert="horz" wrap="square" lIns="68770" tIns="68770" rIns="34385" bIns="68770" rtlCol="0" anchor="t" anchorCtr="1">
            <a:noAutofit/>
          </a:bodyPr>
          <a:lstStyle/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为满足不同作物模拟需求，增加作物多样性，支持多种作物的生长模拟，提高模型应用范围。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2526436" y="1653817"/>
            <a:ext cx="3577915" cy="485775"/>
          </a:xfrm>
          <a:prstGeom prst="rect">
            <a:avLst/>
          </a:prstGeom>
        </p:spPr>
        <p:txBody>
          <a:bodyPr vert="horz" wrap="square" lIns="95250" tIns="95250" rIns="47625" bIns="95250" rtlCol="0" anchor="t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增加作物多样性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10" name="Connector 10"/>
          <p:cNvCxnSpPr/>
          <p:nvPr/>
        </p:nvCxnSpPr>
        <p:spPr>
          <a:xfrm>
            <a:off x="1335128" y="5008162"/>
            <a:ext cx="92676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/>
            <a:tailEnd type="oval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AutoShape 11"/>
          <p:cNvSpPr/>
          <p:nvPr/>
        </p:nvSpPr>
        <p:spPr>
          <a:xfrm>
            <a:off x="2361209" y="3953128"/>
            <a:ext cx="5934984" cy="21336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12" name="AutoShape 12"/>
          <p:cNvSpPr/>
          <p:nvPr/>
        </p:nvSpPr>
        <p:spPr>
          <a:xfrm>
            <a:off x="2555150" y="4667218"/>
            <a:ext cx="5587022" cy="1129248"/>
          </a:xfrm>
          <a:prstGeom prst="rect">
            <a:avLst/>
          </a:prstGeom>
          <a:noFill/>
        </p:spPr>
        <p:txBody>
          <a:bodyPr vert="horz" wrap="square" lIns="68770" tIns="68770" rIns="34385" bIns="68770" rtlCol="0" anchor="t" anchorCtr="1">
            <a:noAutofit/>
          </a:bodyPr>
          <a:lstStyle/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整合遥感数据，实现作物生长的大范围监测与评估。结合GIS技术，提供空间分布与变化信息。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2555150" y="4083559"/>
            <a:ext cx="3577915" cy="485775"/>
          </a:xfrm>
          <a:prstGeom prst="rect">
            <a:avLst/>
          </a:prstGeom>
        </p:spPr>
        <p:txBody>
          <a:bodyPr vert="horz" wrap="square" lIns="95250" tIns="95250" rIns="47625" bIns="95250" rtlCol="0" anchor="t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引入遥感数据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alphaModFix amt="100000"/>
          </a:blip>
          <a:srcRect t="9032" b="9032"/>
          <a:stretch>
            <a:fillRect/>
          </a:stretch>
        </p:blipFill>
        <p:spPr>
          <a:xfrm>
            <a:off x="8747249" y="1409407"/>
            <a:ext cx="2811694" cy="153587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8747249" y="3160303"/>
            <a:ext cx="2811694" cy="148265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100000"/>
          </a:blip>
          <a:srcRect t="11005" b="11005"/>
          <a:stretch>
            <a:fillRect/>
          </a:stretch>
        </p:blipFill>
        <p:spPr>
          <a:xfrm>
            <a:off x="8727288" y="4827568"/>
            <a:ext cx="2851615" cy="1482650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702482" y="4693027"/>
            <a:ext cx="630365" cy="630269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8" name="Freeform 18"/>
          <p:cNvSpPr/>
          <p:nvPr/>
        </p:nvSpPr>
        <p:spPr>
          <a:xfrm>
            <a:off x="842624" y="4833122"/>
            <a:ext cx="350080" cy="35008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88693" y="85468"/>
                </a:moveTo>
                <a:lnTo>
                  <a:pt x="193700" y="180461"/>
                </a:lnTo>
                <a:lnTo>
                  <a:pt x="301971" y="180461"/>
                </a:lnTo>
                <a:cubicBezTo>
                  <a:pt x="303686" y="171298"/>
                  <a:pt x="304800" y="162001"/>
                  <a:pt x="304800" y="152400"/>
                </a:cubicBezTo>
                <a:cubicBezTo>
                  <a:pt x="304800" y="128273"/>
                  <a:pt x="298694" y="105747"/>
                  <a:pt x="288693" y="85468"/>
                </a:cubicBezTo>
                <a:close/>
              </a:path>
              <a:path w="304800" h="304800">
                <a:moveTo>
                  <a:pt x="200549" y="145161"/>
                </a:moveTo>
                <a:lnTo>
                  <a:pt x="278682" y="67066"/>
                </a:lnTo>
                <a:cubicBezTo>
                  <a:pt x="260080" y="39643"/>
                  <a:pt x="232543" y="19241"/>
                  <a:pt x="200549" y="8525"/>
                </a:cubicBezTo>
                <a:lnTo>
                  <a:pt x="200549" y="145161"/>
                </a:lnTo>
                <a:close/>
              </a:path>
              <a:path w="304800" h="304800">
                <a:moveTo>
                  <a:pt x="159525" y="200549"/>
                </a:moveTo>
                <a:lnTo>
                  <a:pt x="237677" y="278721"/>
                </a:lnTo>
                <a:cubicBezTo>
                  <a:pt x="265138" y="260156"/>
                  <a:pt x="285560" y="232581"/>
                  <a:pt x="296275" y="200549"/>
                </a:cubicBezTo>
                <a:lnTo>
                  <a:pt x="159525" y="200549"/>
                </a:lnTo>
                <a:close/>
              </a:path>
              <a:path w="304800" h="304800">
                <a:moveTo>
                  <a:pt x="180432" y="111862"/>
                </a:moveTo>
                <a:lnTo>
                  <a:pt x="180432" y="2829"/>
                </a:lnTo>
                <a:cubicBezTo>
                  <a:pt x="171317" y="1133"/>
                  <a:pt x="162001" y="0"/>
                  <a:pt x="152400" y="0"/>
                </a:cubicBezTo>
                <a:cubicBezTo>
                  <a:pt x="128064" y="0"/>
                  <a:pt x="105366" y="6229"/>
                  <a:pt x="84963" y="16393"/>
                </a:cubicBezTo>
                <a:lnTo>
                  <a:pt x="180432" y="111862"/>
                </a:lnTo>
                <a:close/>
              </a:path>
              <a:path w="304800" h="304800">
                <a:moveTo>
                  <a:pt x="124368" y="193853"/>
                </a:moveTo>
                <a:lnTo>
                  <a:pt x="124368" y="301981"/>
                </a:lnTo>
                <a:cubicBezTo>
                  <a:pt x="133483" y="303686"/>
                  <a:pt x="142799" y="304800"/>
                  <a:pt x="152400" y="304800"/>
                </a:cubicBezTo>
                <a:cubicBezTo>
                  <a:pt x="176508" y="304800"/>
                  <a:pt x="198987" y="298694"/>
                  <a:pt x="219266" y="288722"/>
                </a:cubicBezTo>
                <a:lnTo>
                  <a:pt x="124368" y="193853"/>
                </a:lnTo>
                <a:close/>
              </a:path>
              <a:path w="304800" h="304800">
                <a:moveTo>
                  <a:pt x="104232" y="159763"/>
                </a:moveTo>
                <a:lnTo>
                  <a:pt x="26194" y="237792"/>
                </a:lnTo>
                <a:cubicBezTo>
                  <a:pt x="44758" y="265176"/>
                  <a:pt x="72276" y="285569"/>
                  <a:pt x="104232" y="296285"/>
                </a:cubicBezTo>
                <a:lnTo>
                  <a:pt x="104232" y="159763"/>
                </a:lnTo>
                <a:close/>
              </a:path>
              <a:path w="304800" h="304800">
                <a:moveTo>
                  <a:pt x="2829" y="124368"/>
                </a:moveTo>
                <a:cubicBezTo>
                  <a:pt x="1133" y="133483"/>
                  <a:pt x="0" y="142799"/>
                  <a:pt x="0" y="152400"/>
                </a:cubicBezTo>
                <a:cubicBezTo>
                  <a:pt x="0" y="176584"/>
                  <a:pt x="6144" y="199130"/>
                  <a:pt x="16145" y="219408"/>
                </a:cubicBezTo>
                <a:lnTo>
                  <a:pt x="111195" y="124358"/>
                </a:lnTo>
                <a:lnTo>
                  <a:pt x="2829" y="124358"/>
                </a:lnTo>
                <a:close/>
              </a:path>
              <a:path w="304800" h="304800">
                <a:moveTo>
                  <a:pt x="66637" y="26489"/>
                </a:moveTo>
                <a:cubicBezTo>
                  <a:pt x="39443" y="45053"/>
                  <a:pt x="19183" y="72428"/>
                  <a:pt x="8525" y="104232"/>
                </a:cubicBezTo>
                <a:lnTo>
                  <a:pt x="144389" y="104232"/>
                </a:lnTo>
                <a:lnTo>
                  <a:pt x="66637" y="26489"/>
                </a:lnTo>
              </a:path>
            </a:pathLst>
          </a:custGeom>
          <a:solidFill>
            <a:srgbClr val="FFFFFF">
              <a:alpha val="100000"/>
            </a:srgbClr>
          </a:solid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输入输出效率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70901" y="2169151"/>
            <a:ext cx="3349680" cy="3991589"/>
          </a:xfrm>
          <a:prstGeom prst="roundRect">
            <a:avLst>
              <a:gd name="adj" fmla="val 7233"/>
            </a:avLst>
          </a:prstGeom>
          <a:solidFill>
            <a:schemeClr val="lt2">
              <a:alpha val="62000"/>
            </a:schemeClr>
          </a:solidFill>
        </p:spPr>
      </p:sp>
      <p:sp>
        <p:nvSpPr>
          <p:cNvPr id="4" name="TextBox 4"/>
          <p:cNvSpPr txBox="1"/>
          <p:nvPr/>
        </p:nvSpPr>
        <p:spPr>
          <a:xfrm>
            <a:off x="941362" y="2377135"/>
            <a:ext cx="2608758" cy="3575622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提高模型输入输出的效率，确保数据流通顺畅，减少冗余计算，从而提升整体模拟速度。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70901" y="1430346"/>
            <a:ext cx="3349680" cy="50101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优化输入输出效率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939953" y="1346825"/>
            <a:ext cx="3775571" cy="2330559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4171878" y="2169151"/>
            <a:ext cx="3349680" cy="3991589"/>
          </a:xfrm>
          <a:prstGeom prst="roundRect">
            <a:avLst>
              <a:gd name="adj" fmla="val 7233"/>
            </a:avLst>
          </a:prstGeom>
          <a:solidFill>
            <a:schemeClr val="lt2">
              <a:alpha val="62000"/>
            </a:schemeClr>
          </a:solidFill>
        </p:spPr>
      </p:sp>
      <p:sp>
        <p:nvSpPr>
          <p:cNvPr id="8" name="TextBox 8"/>
          <p:cNvSpPr txBox="1"/>
          <p:nvPr/>
        </p:nvSpPr>
        <p:spPr>
          <a:xfrm>
            <a:off x="4535686" y="2378557"/>
            <a:ext cx="2622066" cy="3572778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引入并发处理机制，充分利用多核CPU资源，加速计算密集型任务，如气象数据计算等。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171878" y="1436034"/>
            <a:ext cx="3349680" cy="50101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并发处理与优化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00000"/>
          </a:blip>
          <a:srcRect t="29399" b="29399"/>
          <a:stretch>
            <a:fillRect/>
          </a:stretch>
        </p:blipFill>
        <p:spPr>
          <a:xfrm>
            <a:off x="7939953" y="3823412"/>
            <a:ext cx="3775571" cy="23305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67000" y="1828800"/>
            <a:ext cx="6019800" cy="378269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0" lvl="1" indent="0">
              <a:lnSpc>
                <a:spcPct val="140000"/>
              </a:lnSpc>
              <a:buFont typeface="Arial" panose="020B0604020202020204"/>
              <a:buNone/>
            </a:pPr>
            <a:endParaRPr lang="en-US" sz="2100">
              <a:solidFill>
                <a:srgbClr val="152815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0" lvl="1" indent="0">
              <a:lnSpc>
                <a:spcPct val="140000"/>
              </a:lnSpc>
              <a:buFont typeface="Arial" panose="020B0604020202020204"/>
              <a:buNone/>
            </a:pPr>
            <a:r>
              <a:rPr lang="zh-CN" altLang="en-US" sz="3200">
                <a:solidFill>
                  <a:srgbClr val="152815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一、</a:t>
            </a:r>
            <a:r>
              <a:rPr lang="en-US" sz="3200">
                <a:solidFill>
                  <a:srgbClr val="152815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模型核心原理 </a:t>
            </a:r>
            <a:endParaRPr lang="en-US" sz="3200">
              <a:solidFill>
                <a:srgbClr val="152815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0" lvl="1" indent="0">
              <a:lnSpc>
                <a:spcPct val="140000"/>
              </a:lnSpc>
              <a:buFont typeface="Arial" panose="020B0604020202020204"/>
              <a:buNone/>
            </a:pPr>
            <a:r>
              <a:rPr lang="zh-CN" altLang="en-US" sz="3200">
                <a:solidFill>
                  <a:srgbClr val="152815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二、对比</a:t>
            </a:r>
            <a:r>
              <a:rPr lang="en-US" sz="3200">
                <a:solidFill>
                  <a:srgbClr val="152815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分析结果展示</a:t>
            </a:r>
            <a:endParaRPr lang="en-US" sz="3200">
              <a:solidFill>
                <a:srgbClr val="152815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0" lvl="1" indent="0">
              <a:lnSpc>
                <a:spcPct val="140000"/>
              </a:lnSpc>
              <a:buFont typeface="Arial" panose="020B0604020202020204"/>
              <a:buNone/>
            </a:pPr>
            <a:r>
              <a:rPr lang="zh-CN" altLang="en-US" sz="3200">
                <a:solidFill>
                  <a:srgbClr val="152815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三、</a:t>
            </a:r>
            <a:r>
              <a:rPr lang="en-US" sz="3200">
                <a:solidFill>
                  <a:srgbClr val="152815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系统优化</a:t>
            </a:r>
            <a:r>
              <a:rPr lang="zh-CN" altLang="en-US" sz="3200">
                <a:solidFill>
                  <a:srgbClr val="152815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建议</a:t>
            </a:r>
            <a:endParaRPr lang="en-US" sz="3200">
              <a:solidFill>
                <a:srgbClr val="152815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0" lvl="1" indent="0">
              <a:lnSpc>
                <a:spcPct val="140000"/>
              </a:lnSpc>
              <a:buFont typeface="Arial" panose="020B0604020202020204"/>
              <a:buNone/>
            </a:pPr>
            <a:r>
              <a:rPr lang="en-US" sz="3200">
                <a:solidFill>
                  <a:srgbClr val="152815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+mn-ea"/>
              </a:rPr>
              <a:t>四、总结与展望</a:t>
            </a:r>
            <a:endParaRPr lang="en-US" sz="3200">
              <a:solidFill>
                <a:srgbClr val="152815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0" lvl="1" indent="0">
              <a:lnSpc>
                <a:spcPct val="140000"/>
              </a:lnSpc>
              <a:buFont typeface="Arial" panose="020B0604020202020204"/>
              <a:buNone/>
            </a:pPr>
            <a:endParaRPr lang="en-US" sz="3200">
              <a:solidFill>
                <a:srgbClr val="152815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0" lvl="1" indent="0">
              <a:lnSpc>
                <a:spcPct val="140000"/>
              </a:lnSpc>
              <a:buFont typeface="Arial" panose="020B0604020202020204"/>
              <a:buNone/>
            </a:pPr>
            <a:endParaRPr lang="en-US" sz="3200">
              <a:solidFill>
                <a:srgbClr val="152815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51972" y="671288"/>
            <a:ext cx="3488055" cy="107251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5700" b="1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目录</a:t>
            </a:r>
            <a:endParaRPr lang="en-US" sz="5700" b="1">
              <a:solidFill>
                <a:srgbClr val="595044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351972" y="671288"/>
            <a:ext cx="3488055" cy="107251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5700" b="1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目录</a:t>
            </a:r>
            <a:endParaRPr lang="en-US" sz="5700" b="1">
              <a:solidFill>
                <a:srgbClr val="595044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5913" y="2366281"/>
            <a:ext cx="5822174" cy="1220464"/>
          </a:xfrm>
          <a:prstGeom prst="rect">
            <a:avLst/>
          </a:prstGeom>
        </p:spPr>
        <p:txBody>
          <a:bodyPr vert="horz" wrap="square" lIns="123825" tIns="57150" rIns="5715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针对不同生态区、作物种类及栽培条件，开展精细化参数校准工作，提高模型预测精度。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95913" y="1789059"/>
            <a:ext cx="4219575" cy="738707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精细化参数校准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95913" y="4637047"/>
            <a:ext cx="5822174" cy="1526528"/>
          </a:xfrm>
          <a:prstGeom prst="rect">
            <a:avLst/>
          </a:prstGeom>
        </p:spPr>
        <p:txBody>
          <a:bodyPr vert="horz" wrap="square" lIns="123825" tIns="57150" rIns="5715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引入自动参数优化算法，如遗传算法、粒子群优化等，快速找到最优参数组合，提升模型性能。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95913" y="4040525"/>
            <a:ext cx="4219575" cy="736876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自动参数优化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5545" y="2094667"/>
            <a:ext cx="849630" cy="4819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01</a:t>
            </a:r>
            <a:endParaRPr lang="en-US" sz="2400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55545" y="4338915"/>
            <a:ext cx="849630" cy="4819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02</a:t>
            </a:r>
            <a:endParaRPr lang="en-US" sz="2400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661045" y="2016336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9" name="AutoShape 9"/>
          <p:cNvSpPr/>
          <p:nvPr/>
        </p:nvSpPr>
        <p:spPr>
          <a:xfrm>
            <a:off x="661045" y="4251935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参数校准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596165" y="1538722"/>
            <a:ext cx="3947908" cy="141672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7596165" y="3124371"/>
            <a:ext cx="3947908" cy="141672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7596165" y="4744185"/>
            <a:ext cx="3947908" cy="141672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11975" y="3097530"/>
            <a:ext cx="8164830" cy="153924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4350" b="1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总结与展望</a:t>
            </a:r>
            <a:endParaRPr lang="en-US" sz="4350" b="1">
              <a:solidFill>
                <a:srgbClr val="595044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11975" y="1787456"/>
            <a:ext cx="8164830" cy="10147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6000" b="1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04</a:t>
            </a:r>
            <a:endParaRPr lang="en-US" sz="6000" b="1">
              <a:solidFill>
                <a:srgbClr val="595044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总结与展望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675468" y="1708980"/>
            <a:ext cx="5251392" cy="2192141"/>
          </a:xfrm>
          <a:prstGeom prst="round2SameRect">
            <a:avLst/>
          </a:prstGeom>
          <a:solidFill>
            <a:schemeClr val="lt2">
              <a:alpha val="80000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2967789" y="1349924"/>
            <a:ext cx="666750" cy="66675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5" name="TextBox 5"/>
          <p:cNvSpPr txBox="1"/>
          <p:nvPr/>
        </p:nvSpPr>
        <p:spPr>
          <a:xfrm>
            <a:off x="2992833" y="1404690"/>
            <a:ext cx="616662" cy="557218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01</a:t>
            </a:r>
            <a:endParaRPr lang="en-US" sz="2400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3538" y="2093576"/>
            <a:ext cx="4375252" cy="5126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优化农业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9348" y="2634791"/>
            <a:ext cx="4763633" cy="112156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作物生长模型系统的优化将显著提高农业生产的效率和可持续性，通过精准预测和科学管理，减少资源浪费，增加产量。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6226645" y="1708980"/>
            <a:ext cx="5224778" cy="2192141"/>
          </a:xfrm>
          <a:prstGeom prst="round2SameRect">
            <a:avLst/>
          </a:prstGeom>
          <a:solidFill>
            <a:schemeClr val="lt2">
              <a:alpha val="80000"/>
            </a:schemeClr>
          </a:solidFill>
        </p:spPr>
      </p:sp>
      <p:sp>
        <p:nvSpPr>
          <p:cNvPr id="9" name="AutoShape 9"/>
          <p:cNvSpPr/>
          <p:nvPr/>
        </p:nvSpPr>
        <p:spPr>
          <a:xfrm>
            <a:off x="8505659" y="1325410"/>
            <a:ext cx="666750" cy="66675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0" name="TextBox 10"/>
          <p:cNvSpPr txBox="1"/>
          <p:nvPr/>
        </p:nvSpPr>
        <p:spPr>
          <a:xfrm>
            <a:off x="8530703" y="1380176"/>
            <a:ext cx="616662" cy="557218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02</a:t>
            </a:r>
            <a:endParaRPr lang="en-US" sz="2400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51407" y="2069061"/>
            <a:ext cx="4375252" cy="5126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智能决策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457217" y="2610276"/>
            <a:ext cx="4763633" cy="112156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未来，作物生长模型系统将更加智能化，为农民和政府提供基于数据的决策支持，推动农业向智能化、精细化方向发展。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415139" y="4116757"/>
            <a:ext cx="11184555" cy="228160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94699" y="1659418"/>
            <a:ext cx="6116955" cy="166306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9600" b="1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THANKS</a:t>
            </a:r>
            <a:endParaRPr lang="en-US" sz="9600" b="1">
              <a:solidFill>
                <a:srgbClr val="595044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894699" y="3479394"/>
            <a:ext cx="6116955" cy="107251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5700" b="1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感谢观看</a:t>
            </a:r>
            <a:endParaRPr lang="en-US" sz="5700" b="1">
              <a:solidFill>
                <a:srgbClr val="595044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11975" y="3097530"/>
            <a:ext cx="8164830" cy="153924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zh-CN" altLang="en-US" sz="4350" b="1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+mn-ea"/>
              </a:rPr>
              <a:t>模型核心原理</a:t>
            </a:r>
            <a:endParaRPr lang="zh-CN" altLang="en-US" sz="4350" b="1">
              <a:solidFill>
                <a:srgbClr val="595044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11975" y="1787456"/>
            <a:ext cx="8164830" cy="107251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6000" b="1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01</a:t>
            </a:r>
            <a:endParaRPr lang="en-US" sz="6000" b="1">
              <a:solidFill>
                <a:srgbClr val="595044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DSSAT</a:t>
            </a: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模型</a:t>
            </a: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概述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086822" y="1447775"/>
            <a:ext cx="4421505" cy="4421505"/>
          </a:xfrm>
          <a:prstGeom prst="ellipse">
            <a:avLst/>
          </a:prstGeom>
        </p:spPr>
      </p:pic>
      <p:sp>
        <p:nvSpPr>
          <p:cNvPr id="18" name="AutoShape 8"/>
          <p:cNvSpPr/>
          <p:nvPr>
            <p:custDataLst>
              <p:tags r:id="rId3"/>
            </p:custDataLst>
          </p:nvPr>
        </p:nvSpPr>
        <p:spPr>
          <a:xfrm>
            <a:off x="533400" y="1582420"/>
            <a:ext cx="5586730" cy="4632960"/>
          </a:xfrm>
          <a:prstGeom prst="rect">
            <a:avLst/>
          </a:prstGeom>
          <a:noFill/>
        </p:spPr>
        <p:txBody>
          <a:bodyPr vert="horz" wrap="square" lIns="68770" tIns="68770" rIns="34385" bIns="68770" rtlCol="0" anchor="t" anchorCtr="1">
            <a:noAutofit/>
          </a:bodyPr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20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DSSAT模型通过标准化的输入文件获取环境、作物和管理等多维度数据，利用其核心模拟模块进行作物-环境-管理的动态过程模拟，最后输出标准化的结果文件，支持农业生产决策和科学研究。</a:t>
            </a:r>
            <a:endParaRPr lang="en-US" sz="20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endParaRPr lang="zh-CN" altLang="en-US" sz="20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zh-CN" altLang="en-US" sz="20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利用</a:t>
            </a:r>
            <a:r>
              <a:rPr lang="en-US" altLang="zh-CN" sz="20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DSSAT</a:t>
            </a:r>
            <a:r>
              <a:rPr lang="zh-CN" altLang="en-US" sz="20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的输入输出系统，整理实验数据，设定模型参数，运行模拟，并对比分析模型输出与实测结果，以优化模型适用性</a:t>
            </a:r>
            <a:r>
              <a:rPr lang="en-US" altLang="zh-CN" sz="20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.</a:t>
            </a:r>
            <a:endParaRPr lang="en-US" altLang="zh-CN" sz="20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89450" y="3941445"/>
            <a:ext cx="3273425" cy="946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650240" y="3968750"/>
            <a:ext cx="3273425" cy="946785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4489450" y="1310005"/>
            <a:ext cx="3273425" cy="85471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</p:spPr>
      </p:sp>
      <p:sp>
        <p:nvSpPr>
          <p:cNvPr id="5" name="AutoShape 5"/>
          <p:cNvSpPr/>
          <p:nvPr/>
        </p:nvSpPr>
        <p:spPr>
          <a:xfrm>
            <a:off x="650240" y="1310005"/>
            <a:ext cx="3273425" cy="959485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8293144" y="1482730"/>
            <a:ext cx="3422379" cy="4563172"/>
          </a:xfrm>
          <a:prstGeom prst="round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70176" y="2177640"/>
            <a:ext cx="3433799" cy="125977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 读取和解析所有输入文件（实验、土壤、天气、品种等），为模拟提供数据。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09477" y="2177640"/>
            <a:ext cx="3433799" cy="125977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 负责生成和管理所有输出文件，将模拟结果以标准格式输出。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70176" y="4915720"/>
            <a:ext cx="3433799" cy="1262987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负责整体流程控制，调度输入、作物、土壤、天气、管理等各子模块，协调数据流和时间步长。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407114" y="4915720"/>
            <a:ext cx="3438525" cy="1262987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 模拟作物的生长、发育、产量等。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76023" y="265328"/>
            <a:ext cx="11239500" cy="89344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调用模块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38067" y="1448110"/>
            <a:ext cx="2898018" cy="635136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输入模块</a:t>
            </a:r>
            <a:endParaRPr lang="en-US" sz="2400" b="1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（Input Module）</a:t>
            </a:r>
            <a:endParaRPr lang="en-US" sz="2400" b="1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677410" y="1340485"/>
            <a:ext cx="2898140" cy="79629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输出模块</a:t>
            </a:r>
            <a:endParaRPr lang="en-US" sz="2400" b="1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（Output Module）</a:t>
            </a:r>
            <a:endParaRPr lang="en-US" sz="2400" b="1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38200" y="4071620"/>
            <a:ext cx="2898140" cy="788035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核心调度模块（CSM主程序）</a:t>
            </a:r>
            <a:endParaRPr lang="en-US" sz="2400" b="1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677410" y="4014470"/>
            <a:ext cx="2898140" cy="845185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植物模型模块</a:t>
            </a:r>
            <a:endParaRPr lang="en-US" sz="2400" b="1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（以CROPGRO为例）</a:t>
            </a:r>
            <a:endParaRPr lang="en-US" sz="2400" b="1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89450" y="3799840"/>
            <a:ext cx="3273425" cy="122936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650240" y="3785870"/>
            <a:ext cx="3273425" cy="1251585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4489450" y="1211580"/>
            <a:ext cx="3273425" cy="1057275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</p:spPr>
      </p:sp>
      <p:sp>
        <p:nvSpPr>
          <p:cNvPr id="5" name="AutoShape 5"/>
          <p:cNvSpPr/>
          <p:nvPr/>
        </p:nvSpPr>
        <p:spPr>
          <a:xfrm>
            <a:off x="650240" y="1210945"/>
            <a:ext cx="3273425" cy="1058545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8293144" y="1482730"/>
            <a:ext cx="3422379" cy="4563172"/>
          </a:xfrm>
          <a:prstGeom prst="round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70176" y="2177640"/>
            <a:ext cx="3433799" cy="125977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 模拟土壤水分、养分、有机质等过程。典型代码文件：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09477" y="2318610"/>
            <a:ext cx="3433799" cy="125977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读取和处理天气数据，驱动作物和土壤过程。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70176" y="4915720"/>
            <a:ext cx="3433799" cy="1262987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模拟种植、施肥、灌溉等农艺管理措施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407114" y="4915720"/>
            <a:ext cx="3438525" cy="1262987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蒸腾、光合作用、土壤-植物-大气水分与能量交换。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76250" y="302895"/>
            <a:ext cx="11239500" cy="67818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调用模块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38067" y="1502085"/>
            <a:ext cx="2898018" cy="635136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土壤模块</a:t>
            </a:r>
            <a:endParaRPr lang="en-US" sz="2400" b="1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（Soil Module）</a:t>
            </a:r>
            <a:endParaRPr lang="en-US" sz="2400" b="1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677410" y="1340485"/>
            <a:ext cx="2898140" cy="79629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 天气模块（Weather Module）</a:t>
            </a:r>
            <a:endParaRPr lang="en-US" sz="2400" b="1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62940" y="3928110"/>
            <a:ext cx="3256280" cy="931545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 管理模块（Management Module）</a:t>
            </a:r>
            <a:endParaRPr lang="en-US" sz="2400" b="1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677410" y="4014470"/>
            <a:ext cx="2898140" cy="845185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SPAM模块（土壤-植物-大气连续体）</a:t>
            </a:r>
            <a:endParaRPr lang="en-US" sz="2400" b="1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结构</a:t>
            </a: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及原理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4" name="Connector 4"/>
          <p:cNvCxnSpPr/>
          <p:nvPr>
            <p:custDataLst>
              <p:tags r:id="rId2"/>
            </p:custDataLst>
          </p:nvPr>
        </p:nvCxnSpPr>
        <p:spPr>
          <a:xfrm>
            <a:off x="1333028" y="2624084"/>
            <a:ext cx="940069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/>
            <a:tailEnd type="oval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865" y="1143000"/>
            <a:ext cx="9700895" cy="48799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11975" y="3097530"/>
            <a:ext cx="8164830" cy="153924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zh-CN" altLang="en-US" sz="4350" b="1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+mn-ea"/>
              </a:rPr>
              <a:t>对比</a:t>
            </a:r>
            <a:r>
              <a:rPr lang="en-US" sz="4350" b="1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+mn-ea"/>
              </a:rPr>
              <a:t>分析结果展示</a:t>
            </a:r>
            <a:endParaRPr lang="en-US" sz="4350" b="1">
              <a:solidFill>
                <a:srgbClr val="595044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11975" y="1787456"/>
            <a:ext cx="8164830" cy="107251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6000" b="1">
                <a:solidFill>
                  <a:srgbClr val="595044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02</a:t>
            </a:r>
            <a:endParaRPr lang="en-US" sz="6000" b="1">
              <a:solidFill>
                <a:srgbClr val="595044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9" name="TextBox 9"/>
          <p:cNvSpPr txBox="1"/>
          <p:nvPr>
            <p:custDataLst>
              <p:tags r:id="rId2"/>
            </p:custDataLst>
          </p:nvPr>
        </p:nvSpPr>
        <p:spPr>
          <a:xfrm>
            <a:off x="533171" y="451762"/>
            <a:ext cx="3577915" cy="485775"/>
          </a:xfrm>
          <a:prstGeom prst="rect">
            <a:avLst/>
          </a:prstGeom>
        </p:spPr>
        <p:txBody>
          <a:bodyPr vert="horz" wrap="square" lIns="95250" tIns="95250" rIns="47625" bIns="95250" rtlCol="0" anchor="t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2014</a:t>
            </a:r>
            <a:r>
              <a:rPr lang="zh-CN" alt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年</a:t>
            </a:r>
            <a:r>
              <a:rPr lang="en-US" altLang="zh-CN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UFBA</a:t>
            </a:r>
            <a:endParaRPr lang="en-US" altLang="zh-CN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AutoShape 11"/>
          <p:cNvSpPr/>
          <p:nvPr>
            <p:custDataLst>
              <p:tags r:id="rId3"/>
            </p:custDataLst>
          </p:nvPr>
        </p:nvSpPr>
        <p:spPr>
          <a:xfrm>
            <a:off x="2361209" y="3953128"/>
            <a:ext cx="5934984" cy="21336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12" name="AutoShape 12"/>
          <p:cNvSpPr/>
          <p:nvPr>
            <p:custDataLst>
              <p:tags r:id="rId4"/>
            </p:custDataLst>
          </p:nvPr>
        </p:nvSpPr>
        <p:spPr>
          <a:xfrm>
            <a:off x="381000" y="1066800"/>
            <a:ext cx="4476115" cy="4831080"/>
          </a:xfrm>
          <a:prstGeom prst="rect">
            <a:avLst/>
          </a:prstGeom>
          <a:noFill/>
        </p:spPr>
        <p:txBody>
          <a:bodyPr vert="horz" wrap="square" lIns="68770" tIns="68770" rIns="34385" bIns="68770" rtlCol="0" anchor="t" anchorCtr="1">
            <a:noAutofit/>
          </a:bodyPr>
          <a:lstStyle/>
          <a:p>
            <a:pPr indent="457200" algn="l" fontAlgn="auto">
              <a:lnSpc>
                <a:spcPct val="140000"/>
              </a:lnSpc>
              <a:spcBef>
                <a:spcPts val="20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 </a:t>
            </a:r>
            <a:r>
              <a:rPr lang="en-US" sz="16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该图按生物量、叶面积指数、根深度、果实数量 4 类指标分 4 行展示，每类指标 2 列分别呈现两组数据对比及差值。</a:t>
            </a:r>
            <a:endParaRPr lang="en-US" sz="16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6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 1. 生物量：早期两数据多相等，后期`biomass （py）`常更大，差值前期近 0 后期为负，显示后期生长有差异。</a:t>
            </a:r>
            <a:endParaRPr lang="en-US" sz="16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6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 2. 叶面积指数：各阶段两数据及差值几乎都为 0，或因测量问题或实际叶面积小。</a:t>
            </a:r>
            <a:endParaRPr lang="en-US" sz="16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6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 3. 根深度：随生长阶段推进根深度增加，部分阶段`root_depth`略大，差值为负体现测量差异。</a:t>
            </a:r>
            <a:endParaRPr lang="en-US" sz="16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6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 4. 果实数量：花果相关阶段有数值，花期和坐果期`fruit_number果实数量`大，后反之，差值正负相应变化。 </a:t>
            </a:r>
            <a:endParaRPr lang="en-US" sz="16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43170" y="265430"/>
            <a:ext cx="7051040" cy="627253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10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11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12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13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14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15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16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17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18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19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2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20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21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22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23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24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25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26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27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28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29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3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30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31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32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33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34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35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36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37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38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39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4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40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41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42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43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44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45.xml><?xml version="1.0" encoding="utf-8"?>
<p:tagLst xmlns:p="http://schemas.openxmlformats.org/presentationml/2006/main">
  <p:tag name="COMMONDATA" val="eyJoZGlkIjoiMDViYmU5OTczOTY3OWY3MTQ3NzAwNDU5ZDE4NWRjYmMifQ=="/>
</p:tagLst>
</file>

<file path=ppt/tags/tag5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6.xml><?xml version="1.0" encoding="utf-8"?>
<p:tagLst xmlns:p="http://schemas.openxmlformats.org/presentationml/2006/main">
  <p:tag name="KSO_WM_UNIT_PLACING_PICTURE_USER_VIEWPORT" val="{&quot;height&quot;:9030,&quot;width&quot;:6470}"/>
</p:tagLst>
</file>

<file path=ppt/tags/tag7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8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ags/tag9.xml><?xml version="1.0" encoding="utf-8"?>
<p:tagLst xmlns:p="http://schemas.openxmlformats.org/presentationml/2006/main">
  <p:tag name="KSO_WM_DIAGRAM_VIRTUALLY_FRAME" val="{&quot;height&quot;:359.3251968503937,&quot;left&quot;:55.148188976377945,&quot;top&quot;:119.95165354330709,&quot;width&quot;:598.0953543307087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595044"/>
      </a:dk1>
      <a:lt1>
        <a:srgbClr val="FFFFFF"/>
      </a:lt1>
      <a:dk2>
        <a:srgbClr val="000000"/>
      </a:dk2>
      <a:lt2>
        <a:srgbClr val="FFFFFF"/>
      </a:lt2>
      <a:accent1>
        <a:srgbClr val="595044"/>
      </a:accent1>
      <a:accent2>
        <a:srgbClr val="B2B58D"/>
      </a:accent2>
      <a:accent3>
        <a:srgbClr val="E4DA90"/>
      </a:accent3>
      <a:accent4>
        <a:srgbClr val="A6AC8C"/>
      </a:accent4>
      <a:accent5>
        <a:srgbClr val="6A9180"/>
      </a:accent5>
      <a:accent6>
        <a:srgbClr val="34584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2979</Words>
  <Application>WPS 演示</Application>
  <PresentationFormat>On-screen Show (4:3)</PresentationFormat>
  <Paragraphs>192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宋体</vt:lpstr>
      <vt:lpstr>Wingdings</vt:lpstr>
      <vt:lpstr>Noto Sans SC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毕金艳</cp:lastModifiedBy>
  <cp:revision>11</cp:revision>
  <dcterms:created xsi:type="dcterms:W3CDTF">2006-08-16T00:00:00Z</dcterms:created>
  <dcterms:modified xsi:type="dcterms:W3CDTF">2025-06-26T03:28:12Z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31B1428201F3440CB41B2C27D27B53EE_13</vt:lpwstr>
  </property>
  <property fmtid="{D5CDD505-2E9C-101B-9397-08002B2CF9AE}" pid="3" name="KSOProductBuildVer">
    <vt:lpwstr>2052-11.1.0.14252</vt:lpwstr>
  </property>
</Properties>
</file>